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 id="2147483810" r:id="rId4"/>
  </p:sldMasterIdLst>
  <p:notesMasterIdLst>
    <p:notesMasterId r:id="rId18"/>
  </p:notesMasterIdLst>
  <p:sldIdLst>
    <p:sldId id="273" r:id="rId5"/>
    <p:sldId id="256" r:id="rId6"/>
    <p:sldId id="274" r:id="rId7"/>
    <p:sldId id="275" r:id="rId8"/>
    <p:sldId id="276" r:id="rId9"/>
    <p:sldId id="277" r:id="rId10"/>
    <p:sldId id="278" r:id="rId11"/>
    <p:sldId id="279" r:id="rId12"/>
    <p:sldId id="280" r:id="rId13"/>
    <p:sldId id="269" r:id="rId14"/>
    <p:sldId id="281" r:id="rId15"/>
    <p:sldId id="282" r:id="rId16"/>
    <p:sldId id="2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p:scale>
          <a:sx n="66" d="100"/>
          <a:sy n="66" d="100"/>
        </p:scale>
        <p:origin x="629" y="4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7966A1-FBAA-4ACC-925E-4B492F3479BF}" type="datetimeFigureOut">
              <a:rPr lang="vi-VN" smtClean="0"/>
              <a:t>16/06/2023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A5D52-0229-49E3-944E-E07D2E6425EB}" type="slidenum">
              <a:rPr lang="vi-VN" smtClean="0"/>
              <a:t>‹#›</a:t>
            </a:fld>
            <a:endParaRPr lang="vi-VN"/>
          </a:p>
        </p:txBody>
      </p:sp>
    </p:spTree>
    <p:extLst>
      <p:ext uri="{BB962C8B-B14F-4D97-AF65-F5344CB8AC3E}">
        <p14:creationId xmlns:p14="http://schemas.microsoft.com/office/powerpoint/2010/main" val="194179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11C3E-8D59-4B87-B56C-E94D4BA2B6F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522098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5110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92923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52384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27366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66379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53613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79293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51321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3329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507719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044603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06548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626237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86118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080906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716049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0340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503771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135280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4243675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501588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44825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97376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59651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25339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52335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58591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8847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07180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26957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14439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4423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16/6/2023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288576167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6E9AE-D825-4BD0-BE5A-45DB0766ABA4}" type="datetimeFigureOut">
              <a:rPr lang="vi-VN" smtClean="0"/>
              <a:pPr/>
              <a:t>16/06/2023</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1CC28-F2B6-4965-B7FC-4FA9EABECE12}" type="slidenum">
              <a:rPr lang="vi-VN" smtClean="0"/>
              <a:pPr/>
              <a:t>‹#›</a:t>
            </a:fld>
            <a:endParaRPr lang="vi-VN"/>
          </a:p>
        </p:txBody>
      </p:sp>
    </p:spTree>
    <p:extLst>
      <p:ext uri="{BB962C8B-B14F-4D97-AF65-F5344CB8AC3E}">
        <p14:creationId xmlns:p14="http://schemas.microsoft.com/office/powerpoint/2010/main" val="29568827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5478679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5.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audio" Target="../media/audio1.wav"/><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5.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audio" Target="../media/audio1.wav"/><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5.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audio" Target="../media/audio1.wav"/><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23.xml"/><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audio" Target="../media/media2.mp3"/><Relationship Id="rId16" Type="http://schemas.openxmlformats.org/officeDocument/2006/relationships/slide" Target="slide11.xml"/><Relationship Id="rId1" Type="http://schemas.microsoft.com/office/2007/relationships/media" Target="../media/media2.mp3"/><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g"/><Relationship Id="rId15" Type="http://schemas.openxmlformats.org/officeDocument/2006/relationships/image" Target="../media/image24.jpeg"/><Relationship Id="rId10"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8.jpe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665655" y="2370007"/>
            <a:ext cx="5531945" cy="120032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Phiếu khảo sát được phát cho các bạn trong lớp. Câu trả lời của các bạn cần được lưu trữ trong bảng tính. Theo em, bảng tính gồm các cột nào? Mỗi hàng của bảng lưu trữ những dữ liệu gì?</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439B545-7FE8-6A55-60B4-0FC4E5CE91E8}"/>
              </a:ext>
            </a:extLst>
          </p:cNvPr>
          <p:cNvGrpSpPr/>
          <p:nvPr/>
        </p:nvGrpSpPr>
        <p:grpSpPr>
          <a:xfrm>
            <a:off x="665655" y="442340"/>
            <a:ext cx="1634247" cy="1634247"/>
            <a:chOff x="665655" y="442340"/>
            <a:chExt cx="1634247"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1634247"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843966"/>
              <a:ext cx="13933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KHỞ</a:t>
              </a: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I ĐỘNG</a:t>
              </a:r>
              <a:endParaRPr kumimoji="0" lang="vi-VN" sz="2400" b="0" i="0" u="none" strike="noStrike" kern="1200" cap="none" spc="0" normalizeH="0" baseline="0" noProof="0">
                <a:ln>
                  <a:noFill/>
                </a:ln>
                <a:solidFill>
                  <a:srgbClr val="0070C0"/>
                </a:solidFill>
                <a:effectLst/>
                <a:uLnTx/>
                <a:uFillTx/>
                <a:latin typeface="Arial" panose="020B0604020202020204" pitchFamily="34" charset="0"/>
              </a:endParaRPr>
            </a:p>
          </p:txBody>
        </p:sp>
      </p:grpSp>
      <p:pic>
        <p:nvPicPr>
          <p:cNvPr id="8" name="Picture 7">
            <a:extLst>
              <a:ext uri="{FF2B5EF4-FFF2-40B4-BE49-F238E27FC236}">
                <a16:creationId xmlns:a16="http://schemas.microsoft.com/office/drawing/2014/main" id="{52021EF3-BD5E-38A6-C837-8E95A5106C56}"/>
              </a:ext>
            </a:extLst>
          </p:cNvPr>
          <p:cNvPicPr>
            <a:picLocks noChangeAspect="1"/>
          </p:cNvPicPr>
          <p:nvPr/>
        </p:nvPicPr>
        <p:blipFill>
          <a:blip r:embed="rId3"/>
          <a:stretch>
            <a:fillRect/>
          </a:stretch>
        </p:blipFill>
        <p:spPr>
          <a:xfrm>
            <a:off x="6374779" y="541048"/>
            <a:ext cx="5151566" cy="3657917"/>
          </a:xfrm>
          <a:prstGeom prst="rect">
            <a:avLst/>
          </a:prstGeom>
        </p:spPr>
      </p:pic>
      <p:pic>
        <p:nvPicPr>
          <p:cNvPr id="1026" name="Picture 2" descr="Thinking PNG, Person Thinking, Emoji Thinking, Boy, Cartoon Images Free  Download - Free Transparent PNG Logos">
            <a:extLst>
              <a:ext uri="{FF2B5EF4-FFF2-40B4-BE49-F238E27FC236}">
                <a16:creationId xmlns:a16="http://schemas.microsoft.com/office/drawing/2014/main" id="{AC7A3F96-A559-2CF9-6FF6-2EE2A79A9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53" y="4481945"/>
            <a:ext cx="2376055" cy="23760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F9CEADD-07DD-D886-05E4-75764C7D4E40}"/>
              </a:ext>
            </a:extLst>
          </p:cNvPr>
          <p:cNvPicPr>
            <a:picLocks noChangeAspect="1"/>
          </p:cNvPicPr>
          <p:nvPr/>
        </p:nvPicPr>
        <p:blipFill>
          <a:blip r:embed="rId5"/>
          <a:stretch>
            <a:fillRect/>
          </a:stretch>
        </p:blipFill>
        <p:spPr>
          <a:xfrm>
            <a:off x="2838813" y="3863756"/>
            <a:ext cx="3347864" cy="25978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5276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17"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ppt_h/2"/>
                                          </p:val>
                                        </p:tav>
                                        <p:tav tm="100000">
                                          <p:val>
                                            <p:strVal val="#ppt_y"/>
                                          </p:val>
                                        </p:tav>
                                      </p:tavLst>
                                    </p:anim>
                                    <p:anim calcmode="lin" valueType="num">
                                      <p:cBhvr>
                                        <p:cTn id="19" dur="500" fill="hold"/>
                                        <p:tgtEl>
                                          <p:spTgt spid="8"/>
                                        </p:tgtEl>
                                        <p:attrNameLst>
                                          <p:attrName>ppt_w</p:attrName>
                                        </p:attrNameLst>
                                      </p:cBhvr>
                                      <p:tavLst>
                                        <p:tav tm="0">
                                          <p:val>
                                            <p:strVal val="#ppt_w"/>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par>
                                <p:cTn id="21" presetID="2" presetClass="entr" presetSubtype="12"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0-#ppt_w/2"/>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vi-VN" sz="2800" b="1">
                <a:solidFill>
                  <a:prstClr val="white"/>
                </a:solidFill>
                <a:latin typeface="Calibri"/>
              </a:rPr>
              <a:t>Câu 1: Thông thường ta sắp xếp theo cột nào trước?</a:t>
            </a:r>
            <a:endParaRPr lang="vi-VN" sz="2800" b="1" dirty="0">
              <a:solidFill>
                <a:prstClr val="white"/>
              </a:solidFill>
              <a:latin typeface="Arial" panose="020B0604020202020204" pitchFamily="34" charset="0"/>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B. Tên trước, Họ đệm sau</a:t>
            </a:r>
            <a:endParaRPr lang="vi-VN" sz="2200" b="1" dirty="0">
              <a:solidFill>
                <a:prstClr val="white"/>
              </a:solidFill>
              <a:latin typeface="Arial" panose="020B0604020202020204" pitchFamily="34" charset="0"/>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A. Họ đệm trước, Tên </a:t>
            </a:r>
            <a:r>
              <a:rPr lang="en-US" sz="2200" b="1">
                <a:solidFill>
                  <a:prstClr val="white"/>
                </a:solidFill>
                <a:latin typeface="Calibri"/>
              </a:rPr>
              <a:t>sau</a:t>
            </a:r>
            <a:endParaRPr lang="vi-VN" sz="2200" b="1" dirty="0">
              <a:solidFill>
                <a:prstClr val="white"/>
              </a:solidFill>
              <a:latin typeface="Arial" panose="020B0604020202020204" pitchFamily="34" charset="0"/>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2200" b="1">
                <a:solidFill>
                  <a:prstClr val="white"/>
                </a:solidFill>
              </a:rPr>
              <a:t>C. Từ trái qua phải</a:t>
            </a:r>
            <a:endParaRPr lang="vi-VN" sz="2200" b="1" dirty="0">
              <a:solidFill>
                <a:prstClr val="white"/>
              </a:solidFill>
              <a:latin typeface="Arial" panose="020B0604020202020204" pitchFamily="34" charset="0"/>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D. Tất cả phương án trên</a:t>
            </a:r>
            <a:endParaRPr lang="vi-VN" sz="2200" b="1" dirty="0">
              <a:solidFill>
                <a:prstClr val="white"/>
              </a:solidFill>
              <a:latin typeface="Arial" panose="020B0604020202020204" pitchFamily="34" charset="0"/>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Calibri"/>
              </a:rPr>
              <a:t>Yeah, </a:t>
            </a:r>
            <a:r>
              <a:rPr lang="en-US" sz="2000" b="1" dirty="0" err="1">
                <a:solidFill>
                  <a:srgbClr val="FF0000"/>
                </a:solidFill>
                <a:effectLst>
                  <a:outerShdw blurRad="38100" dist="38100" dir="2700000" algn="tl">
                    <a:srgbClr val="000000">
                      <a:alpha val="43137"/>
                    </a:srgbClr>
                  </a:outerShdw>
                </a:effectLst>
                <a:latin typeface="Calibri"/>
              </a:rPr>
              <a:t>Đúng</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rồi</a:t>
            </a:r>
            <a:r>
              <a:rPr lang="en-US" sz="2000" b="1" dirty="0">
                <a:solidFill>
                  <a:srgbClr val="FF0000"/>
                </a:solidFill>
                <a:effectLst>
                  <a:outerShdw blurRad="38100" dist="38100" dir="2700000" algn="tl">
                    <a:srgbClr val="000000">
                      <a:alpha val="43137"/>
                    </a:srgbClr>
                  </a:outerShdw>
                </a:effectLst>
                <a:latin typeface="Calibri"/>
              </a:rPr>
              <a:t>, </a:t>
            </a:r>
          </a:p>
          <a:p>
            <a:pPr algn="ctr"/>
            <a:r>
              <a:rPr lang="en-US" sz="2000" b="1" dirty="0" err="1">
                <a:solidFill>
                  <a:srgbClr val="FF0000"/>
                </a:solidFill>
                <a:effectLst>
                  <a:outerShdw blurRad="38100" dist="38100" dir="2700000" algn="tl">
                    <a:srgbClr val="000000">
                      <a:alpha val="43137"/>
                    </a:srgbClr>
                  </a:outerShdw>
                </a:effectLst>
                <a:latin typeface="Calibri"/>
              </a:rPr>
              <a:t>bạn</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giỏi</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quá</a:t>
            </a:r>
            <a:r>
              <a:rPr lang="en-US" sz="2000" b="1" dirty="0">
                <a:solidFill>
                  <a:srgbClr val="FF0000"/>
                </a:solidFill>
                <a:effectLst>
                  <a:outerShdw blurRad="38100" dist="38100" dir="2700000" algn="tl">
                    <a:srgbClr val="000000">
                      <a:alpha val="43137"/>
                    </a:srgbClr>
                  </a:outerShdw>
                </a:effectLst>
                <a:latin typeface="Calibri"/>
              </a:rPr>
              <a:t>!</a:t>
            </a:r>
            <a:endParaRPr lang="vi-VN" sz="2000" b="1" dirty="0">
              <a:solidFill>
                <a:srgbClr val="FF0000"/>
              </a:solidFill>
              <a:effectLst>
                <a:outerShdw blurRad="38100" dist="38100" dir="2700000" algn="tl">
                  <a:srgbClr val="000000">
                    <a:alpha val="43137"/>
                  </a:srgbClr>
                </a:outerShdw>
              </a:effectLst>
              <a:latin typeface="Arial" panose="020B0604020202020204" pitchFamily="34" charset="0"/>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algn="ctr"/>
            <a:r>
              <a:rPr lang="en-US" sz="2000" b="1" dirty="0">
                <a:solidFill>
                  <a:srgbClr val="C00000"/>
                </a:solidFill>
                <a:latin typeface="Calibri"/>
              </a:rPr>
              <a:t>Ồ, </a:t>
            </a:r>
            <a:r>
              <a:rPr lang="en-US" sz="2000" b="1" dirty="0" err="1">
                <a:solidFill>
                  <a:srgbClr val="C00000"/>
                </a:solidFill>
                <a:latin typeface="Calibri"/>
              </a:rPr>
              <a:t>tiếc</a:t>
            </a:r>
            <a:r>
              <a:rPr lang="en-US" sz="2000" b="1" dirty="0">
                <a:solidFill>
                  <a:srgbClr val="C00000"/>
                </a:solidFill>
                <a:latin typeface="Calibri"/>
              </a:rPr>
              <a:t> </a:t>
            </a:r>
            <a:r>
              <a:rPr lang="en-US" sz="2000" b="1" dirty="0" err="1">
                <a:solidFill>
                  <a:srgbClr val="C00000"/>
                </a:solidFill>
                <a:latin typeface="Calibri"/>
              </a:rPr>
              <a:t>quá</a:t>
            </a:r>
            <a:r>
              <a:rPr lang="en-US" sz="2000" b="1" dirty="0">
                <a:solidFill>
                  <a:srgbClr val="C00000"/>
                </a:solidFill>
                <a:latin typeface="Calibri"/>
              </a:rPr>
              <a:t>, </a:t>
            </a:r>
            <a:r>
              <a:rPr lang="en-US" sz="2000" b="1" dirty="0" err="1">
                <a:solidFill>
                  <a:srgbClr val="C00000"/>
                </a:solidFill>
                <a:latin typeface="Calibri"/>
              </a:rPr>
              <a:t>sai</a:t>
            </a:r>
            <a:r>
              <a:rPr lang="en-US" sz="2000" b="1" dirty="0">
                <a:solidFill>
                  <a:srgbClr val="C00000"/>
                </a:solidFill>
                <a:latin typeface="Calibri"/>
              </a:rPr>
              <a:t> </a:t>
            </a:r>
            <a:r>
              <a:rPr lang="en-US" sz="2000" b="1" dirty="0" err="1">
                <a:solidFill>
                  <a:srgbClr val="C00000"/>
                </a:solidFill>
                <a:latin typeface="Calibri"/>
              </a:rPr>
              <a:t>mất</a:t>
            </a:r>
            <a:r>
              <a:rPr lang="en-US" sz="2000" b="1" dirty="0">
                <a:solidFill>
                  <a:srgbClr val="C00000"/>
                </a:solidFill>
                <a:latin typeface="Calibri"/>
              </a:rPr>
              <a:t> </a:t>
            </a:r>
            <a:r>
              <a:rPr lang="en-US" sz="2000" b="1" dirty="0" err="1">
                <a:solidFill>
                  <a:srgbClr val="C00000"/>
                </a:solidFill>
                <a:latin typeface="Calibri"/>
              </a:rPr>
              <a:t>rồi</a:t>
            </a:r>
            <a:r>
              <a:rPr lang="en-US" sz="2000" b="1" dirty="0">
                <a:solidFill>
                  <a:srgbClr val="C00000"/>
                </a:solidFill>
                <a:latin typeface="Calibri"/>
              </a:rPr>
              <a:t>!</a:t>
            </a:r>
            <a:endParaRPr lang="vi-VN" sz="2000" b="1" dirty="0">
              <a:solidFill>
                <a:srgbClr val="C00000"/>
              </a:solidFill>
              <a:latin typeface="Arial" panose="020B0604020202020204" pitchFamily="34" charset="0"/>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400715302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childTnLst>
                                </p:cTn>
                              </p:par>
                              <p:par>
                                <p:cTn id="29" presetID="1" presetClass="emph" presetSubtype="2" fill="hold" nodeType="withEffect">
                                  <p:stCondLst>
                                    <p:cond delay="0"/>
                                  </p:stCondLst>
                                  <p:childTnLst>
                                    <p:animClr clrSpc="rgb" dir="cw">
                                      <p:cBhvr>
                                        <p:cTn id="30" dur="2000" fill="hold"/>
                                        <p:tgtEl>
                                          <p:spTgt spid="15"/>
                                        </p:tgtEl>
                                        <p:attrNameLst>
                                          <p:attrName>fillcolor</p:attrName>
                                        </p:attrNameLst>
                                      </p:cBhvr>
                                      <p:to>
                                        <a:srgbClr val="969696"/>
                                      </p:to>
                                    </p:animClr>
                                    <p:set>
                                      <p:cBhvr>
                                        <p:cTn id="31" dur="2000" fill="hold"/>
                                        <p:tgtEl>
                                          <p:spTgt spid="15"/>
                                        </p:tgtEl>
                                        <p:attrNameLst>
                                          <p:attrName>fill.type</p:attrName>
                                        </p:attrNameLst>
                                      </p:cBhvr>
                                      <p:to>
                                        <p:strVal val="solid"/>
                                      </p:to>
                                    </p:set>
                                    <p:set>
                                      <p:cBhvr>
                                        <p:cTn id="32" dur="2000" fill="hold"/>
                                        <p:tgtEl>
                                          <p:spTgt spid="15"/>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2000" fill="hold"/>
                                        <p:tgtEl>
                                          <p:spTgt spid="17"/>
                                        </p:tgtEl>
                                        <p:attrNameLst>
                                          <p:attrName>fillcolor</p:attrName>
                                        </p:attrNameLst>
                                      </p:cBhvr>
                                      <p:to>
                                        <a:srgbClr val="969696"/>
                                      </p:to>
                                    </p:animClr>
                                    <p:set>
                                      <p:cBhvr>
                                        <p:cTn id="35" dur="2000" fill="hold"/>
                                        <p:tgtEl>
                                          <p:spTgt spid="17"/>
                                        </p:tgtEl>
                                        <p:attrNameLst>
                                          <p:attrName>fill.type</p:attrName>
                                        </p:attrNameLst>
                                      </p:cBhvr>
                                      <p:to>
                                        <p:strVal val="solid"/>
                                      </p:to>
                                    </p:set>
                                    <p:set>
                                      <p:cBhvr>
                                        <p:cTn id="36" dur="2000" fill="hold"/>
                                        <p:tgtEl>
                                          <p:spTgt spid="17"/>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2000" fill="hold"/>
                                        <p:tgtEl>
                                          <p:spTgt spid="19"/>
                                        </p:tgtEl>
                                        <p:attrNameLst>
                                          <p:attrName>fillcolor</p:attrName>
                                        </p:attrNameLst>
                                      </p:cBhvr>
                                      <p:to>
                                        <a:srgbClr val="969696"/>
                                      </p:to>
                                    </p:animClr>
                                    <p:set>
                                      <p:cBhvr>
                                        <p:cTn id="39" dur="2000" fill="hold"/>
                                        <p:tgtEl>
                                          <p:spTgt spid="19"/>
                                        </p:tgtEl>
                                        <p:attrNameLst>
                                          <p:attrName>fill.type</p:attrName>
                                        </p:attrNameLst>
                                      </p:cBhvr>
                                      <p:to>
                                        <p:strVal val="solid"/>
                                      </p:to>
                                    </p:set>
                                    <p:set>
                                      <p:cBhvr>
                                        <p:cTn id="40"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000" fill="hold"/>
                                        <p:tgtEl>
                                          <p:spTgt spid="13"/>
                                        </p:tgtEl>
                                        <p:attrNameLst>
                                          <p:attrName>fillcolor</p:attrName>
                                        </p:attrNameLst>
                                      </p:cBhvr>
                                      <p:to>
                                        <a:srgbClr val="777777"/>
                                      </p:to>
                                    </p:animClr>
                                    <p:set>
                                      <p:cBhvr>
                                        <p:cTn id="46" dur="2000" fill="hold"/>
                                        <p:tgtEl>
                                          <p:spTgt spid="13"/>
                                        </p:tgtEl>
                                        <p:attrNameLst>
                                          <p:attrName>fill.type</p:attrName>
                                        </p:attrNameLst>
                                      </p:cBhvr>
                                      <p:to>
                                        <p:strVal val="solid"/>
                                      </p:to>
                                    </p:set>
                                    <p:set>
                                      <p:cBhvr>
                                        <p:cTn id="47" dur="2000" fill="hold"/>
                                        <p:tgtEl>
                                          <p:spTgt spid="13"/>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2000" fill="hold"/>
                                        <p:tgtEl>
                                          <p:spTgt spid="17"/>
                                        </p:tgtEl>
                                        <p:attrNameLst>
                                          <p:attrName>fillcolor</p:attrName>
                                        </p:attrNameLst>
                                      </p:cBhvr>
                                      <p:to>
                                        <a:srgbClr val="777777"/>
                                      </p:to>
                                    </p:animClr>
                                    <p:set>
                                      <p:cBhvr>
                                        <p:cTn id="50" dur="2000" fill="hold"/>
                                        <p:tgtEl>
                                          <p:spTgt spid="17"/>
                                        </p:tgtEl>
                                        <p:attrNameLst>
                                          <p:attrName>fill.type</p:attrName>
                                        </p:attrNameLst>
                                      </p:cBhvr>
                                      <p:to>
                                        <p:strVal val="solid"/>
                                      </p:to>
                                    </p:set>
                                    <p:set>
                                      <p:cBhvr>
                                        <p:cTn id="51" dur="2000" fill="hold"/>
                                        <p:tgtEl>
                                          <p:spTgt spid="17"/>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2000" fill="hold"/>
                                        <p:tgtEl>
                                          <p:spTgt spid="19"/>
                                        </p:tgtEl>
                                        <p:attrNameLst>
                                          <p:attrName>fillcolor</p:attrName>
                                        </p:attrNameLst>
                                      </p:cBhvr>
                                      <p:to>
                                        <a:srgbClr val="777777"/>
                                      </p:to>
                                    </p:animClr>
                                    <p:set>
                                      <p:cBhvr>
                                        <p:cTn id="54" dur="2000" fill="hold"/>
                                        <p:tgtEl>
                                          <p:spTgt spid="19"/>
                                        </p:tgtEl>
                                        <p:attrNameLst>
                                          <p:attrName>fill.type</p:attrName>
                                        </p:attrNameLst>
                                      </p:cBhvr>
                                      <p:to>
                                        <p:strVal val="solid"/>
                                      </p:to>
                                    </p:set>
                                    <p:set>
                                      <p:cBhvr>
                                        <p:cTn id="55" dur="2000" fill="hold"/>
                                        <p:tgtEl>
                                          <p:spTgt spid="19"/>
                                        </p:tgtEl>
                                        <p:attrNameLst>
                                          <p:attrName>fill.on</p:attrName>
                                        </p:attrNameLst>
                                      </p:cBhvr>
                                      <p:to>
                                        <p:strVal val="true"/>
                                      </p:to>
                                    </p:se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000"/>
                                        <p:tgtEl>
                                          <p:spTgt spid="3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childTnLst>
                                </p:cTn>
                              </p:par>
                              <p:par>
                                <p:cTn id="62" presetID="1" presetClass="mediacall" presetSubtype="0" fill="hold" nodeType="withEffect">
                                  <p:stCondLst>
                                    <p:cond delay="0"/>
                                  </p:stCondLst>
                                  <p:childTnLst>
                                    <p:cmd type="call" cmd="playFrom(0.0)">
                                      <p:cBhvr>
                                        <p:cTn id="63" dur="6994" fill="hold"/>
                                        <p:tgtEl>
                                          <p:spTgt spid="2"/>
                                        </p:tgtEl>
                                      </p:cBhvr>
                                    </p:cmd>
                                  </p:childTnLst>
                                </p:cTn>
                              </p:par>
                            </p:childTnLst>
                          </p:cTn>
                        </p:par>
                      </p:childTnLst>
                    </p:cTn>
                  </p:par>
                </p:childTnLst>
              </p:cTn>
              <p:nextCondLst>
                <p:cond evt="onClick" delay="0">
                  <p:tgtEl>
                    <p:spTgt spid="15"/>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withEffect">
                                  <p:stCondLst>
                                    <p:cond delay="0"/>
                                  </p:stCondLst>
                                  <p:childTnLst>
                                    <p:animClr clrSpc="rgb" dir="cw">
                                      <p:cBhvr>
                                        <p:cTn id="68" dur="2000" fill="hold"/>
                                        <p:tgtEl>
                                          <p:spTgt spid="13"/>
                                        </p:tgtEl>
                                        <p:attrNameLst>
                                          <p:attrName>fillcolor</p:attrName>
                                        </p:attrNameLst>
                                      </p:cBhvr>
                                      <p:to>
                                        <a:srgbClr val="969696"/>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cTn>
                              </p:par>
                              <p:par>
                                <p:cTn id="71" presetID="1" presetClass="emph" presetSubtype="2" fill="hold" nodeType="withEffect">
                                  <p:stCondLst>
                                    <p:cond delay="0"/>
                                  </p:stCondLst>
                                  <p:childTnLst>
                                    <p:animClr clrSpc="rgb" dir="cw">
                                      <p:cBhvr>
                                        <p:cTn id="72" dur="2000" fill="hold"/>
                                        <p:tgtEl>
                                          <p:spTgt spid="15"/>
                                        </p:tgtEl>
                                        <p:attrNameLst>
                                          <p:attrName>fillcolor</p:attrName>
                                        </p:attrNameLst>
                                      </p:cBhvr>
                                      <p:to>
                                        <a:srgbClr val="969696"/>
                                      </p:to>
                                    </p:animClr>
                                    <p:set>
                                      <p:cBhvr>
                                        <p:cTn id="73" dur="2000" fill="hold"/>
                                        <p:tgtEl>
                                          <p:spTgt spid="15"/>
                                        </p:tgtEl>
                                        <p:attrNameLst>
                                          <p:attrName>fill.type</p:attrName>
                                        </p:attrNameLst>
                                      </p:cBhvr>
                                      <p:to>
                                        <p:strVal val="solid"/>
                                      </p:to>
                                    </p:set>
                                    <p:set>
                                      <p:cBhvr>
                                        <p:cTn id="74" dur="2000" fill="hold"/>
                                        <p:tgtEl>
                                          <p:spTgt spid="15"/>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2000" fill="hold"/>
                                        <p:tgtEl>
                                          <p:spTgt spid="19"/>
                                        </p:tgtEl>
                                        <p:attrNameLst>
                                          <p:attrName>fillcolor</p:attrName>
                                        </p:attrNameLst>
                                      </p:cBhvr>
                                      <p:to>
                                        <a:srgbClr val="969696"/>
                                      </p:to>
                                    </p:animClr>
                                    <p:set>
                                      <p:cBhvr>
                                        <p:cTn id="77" dur="2000" fill="hold"/>
                                        <p:tgtEl>
                                          <p:spTgt spid="19"/>
                                        </p:tgtEl>
                                        <p:attrNameLst>
                                          <p:attrName>fill.type</p:attrName>
                                        </p:attrNameLst>
                                      </p:cBhvr>
                                      <p:to>
                                        <p:strVal val="solid"/>
                                      </p:to>
                                    </p:set>
                                    <p:set>
                                      <p:cBhvr>
                                        <p:cTn id="78" dur="2000" fill="hold"/>
                                        <p:tgtEl>
                                          <p:spTgt spid="19"/>
                                        </p:tgtEl>
                                        <p:attrNameLst>
                                          <p:attrName>fill.on</p:attrName>
                                        </p:attrNameLst>
                                      </p:cBhvr>
                                      <p:to>
                                        <p:strVal val="true"/>
                                      </p:to>
                                    </p:set>
                                  </p:childTnLst>
                                </p:cTn>
                              </p:par>
                              <p:par>
                                <p:cTn id="79" presetID="10"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1000"/>
                                        <p:tgtEl>
                                          <p:spTgt spid="34"/>
                                        </p:tgtEl>
                                      </p:cBhvr>
                                    </p:animEffect>
                                  </p:childTnLst>
                                </p:cTn>
                              </p:par>
                              <p:par>
                                <p:cTn id="82" presetID="10" presetClass="entr" presetSubtype="0" fill="hold" grpId="1"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childTnLst>
                                </p:cTn>
                              </p:par>
                              <p:par>
                                <p:cTn id="85" presetID="1" presetClass="mediacall" presetSubtype="0" fill="hold" nodeType="withEffect">
                                  <p:stCondLst>
                                    <p:cond delay="0"/>
                                  </p:stCondLst>
                                  <p:childTnLst>
                                    <p:cmd type="call" cmd="playFrom(0.0)">
                                      <p:cBhvr>
                                        <p:cTn id="86" dur="6994" fill="hold"/>
                                        <p:tgtEl>
                                          <p:spTgt spid="2"/>
                                        </p:tgtEl>
                                      </p:cBhvr>
                                    </p:cmd>
                                  </p:childTnLst>
                                </p:cTn>
                              </p:par>
                            </p:childTnLst>
                          </p:cTn>
                        </p:par>
                      </p:childTnLst>
                    </p:cTn>
                  </p:par>
                </p:childTnLst>
              </p:cTn>
              <p:nextCondLst>
                <p:cond evt="onClick" delay="0">
                  <p:tgtEl>
                    <p:spTgt spid="17"/>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withEffect">
                                  <p:stCondLst>
                                    <p:cond delay="0"/>
                                  </p:stCondLst>
                                  <p:childTnLst>
                                    <p:animClr clrSpc="rgb" dir="cw">
                                      <p:cBhvr>
                                        <p:cTn id="91" dur="2000" fill="hold"/>
                                        <p:tgtEl>
                                          <p:spTgt spid="17"/>
                                        </p:tgtEl>
                                        <p:attrNameLst>
                                          <p:attrName>fillcolor</p:attrName>
                                        </p:attrNameLst>
                                      </p:cBhvr>
                                      <p:to>
                                        <a:srgbClr val="777777"/>
                                      </p:to>
                                    </p:animClr>
                                    <p:set>
                                      <p:cBhvr>
                                        <p:cTn id="92" dur="2000" fill="hold"/>
                                        <p:tgtEl>
                                          <p:spTgt spid="17"/>
                                        </p:tgtEl>
                                        <p:attrNameLst>
                                          <p:attrName>fill.type</p:attrName>
                                        </p:attrNameLst>
                                      </p:cBhvr>
                                      <p:to>
                                        <p:strVal val="solid"/>
                                      </p:to>
                                    </p:set>
                                    <p:set>
                                      <p:cBhvr>
                                        <p:cTn id="93" dur="2000" fill="hold"/>
                                        <p:tgtEl>
                                          <p:spTgt spid="17"/>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2000" fill="hold"/>
                                        <p:tgtEl>
                                          <p:spTgt spid="15"/>
                                        </p:tgtEl>
                                        <p:attrNameLst>
                                          <p:attrName>fillcolor</p:attrName>
                                        </p:attrNameLst>
                                      </p:cBhvr>
                                      <p:to>
                                        <a:srgbClr val="777777"/>
                                      </p:to>
                                    </p:animClr>
                                    <p:set>
                                      <p:cBhvr>
                                        <p:cTn id="96" dur="2000" fill="hold"/>
                                        <p:tgtEl>
                                          <p:spTgt spid="15"/>
                                        </p:tgtEl>
                                        <p:attrNameLst>
                                          <p:attrName>fill.type</p:attrName>
                                        </p:attrNameLst>
                                      </p:cBhvr>
                                      <p:to>
                                        <p:strVal val="solid"/>
                                      </p:to>
                                    </p:set>
                                    <p:set>
                                      <p:cBhvr>
                                        <p:cTn id="97" dur="2000" fill="hold"/>
                                        <p:tgtEl>
                                          <p:spTgt spid="15"/>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2000" fill="hold"/>
                                        <p:tgtEl>
                                          <p:spTgt spid="13"/>
                                        </p:tgtEl>
                                        <p:attrNameLst>
                                          <p:attrName>fillcolor</p:attrName>
                                        </p:attrNameLst>
                                      </p:cBhvr>
                                      <p:to>
                                        <a:srgbClr val="777777"/>
                                      </p:to>
                                    </p:animClr>
                                    <p:set>
                                      <p:cBhvr>
                                        <p:cTn id="100" dur="2000" fill="hold"/>
                                        <p:tgtEl>
                                          <p:spTgt spid="13"/>
                                        </p:tgtEl>
                                        <p:attrNameLst>
                                          <p:attrName>fill.type</p:attrName>
                                        </p:attrNameLst>
                                      </p:cBhvr>
                                      <p:to>
                                        <p:strVal val="solid"/>
                                      </p:to>
                                    </p:set>
                                    <p:set>
                                      <p:cBhvr>
                                        <p:cTn id="101" dur="2000" fill="hold"/>
                                        <p:tgtEl>
                                          <p:spTgt spid="13"/>
                                        </p:tgtEl>
                                        <p:attrNameLst>
                                          <p:attrName>fill.on</p:attrName>
                                        </p:attrNameLst>
                                      </p:cBhvr>
                                      <p:to>
                                        <p:strVal val="true"/>
                                      </p:to>
                                    </p:set>
                                  </p:childTnLst>
                                </p:cTn>
                              </p:par>
                              <p:par>
                                <p:cTn id="102" presetID="10" presetClass="entr" presetSubtype="0"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1000"/>
                                        <p:tgtEl>
                                          <p:spTgt spid="34"/>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childTnLst>
                                </p:cTn>
                              </p:par>
                              <p:par>
                                <p:cTn id="108" presetID="1" presetClass="mediacall" presetSubtype="0" fill="hold" nodeType="withEffect">
                                  <p:stCondLst>
                                    <p:cond delay="0"/>
                                  </p:stCondLst>
                                  <p:childTnLst>
                                    <p:cmd type="call" cmd="playFrom(0.0)">
                                      <p:cBhvr>
                                        <p:cTn id="109" dur="6994" fill="hold"/>
                                        <p:tgtEl>
                                          <p:spTgt spid="2"/>
                                        </p:tgtEl>
                                      </p:cBhvr>
                                    </p:cmd>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vi-VN" sz="2800" b="1">
                <a:solidFill>
                  <a:prstClr val="white"/>
                </a:solidFill>
                <a:latin typeface="Calibri"/>
              </a:rPr>
              <a:t>Câu 2: Để sắp xếp dữ liệu ta sử dụng hộp thoại nào?</a:t>
            </a:r>
            <a:endParaRPr lang="vi-VN" sz="2800" b="1" dirty="0">
              <a:solidFill>
                <a:prstClr val="white"/>
              </a:solidFill>
              <a:latin typeface="Arial" panose="020B0604020202020204" pitchFamily="34" charset="0"/>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B. Print	</a:t>
            </a:r>
            <a:endParaRPr lang="vi-VN" sz="2200" b="1" dirty="0">
              <a:solidFill>
                <a:prstClr val="white"/>
              </a:solidFill>
              <a:latin typeface="Arial" panose="020B0604020202020204" pitchFamily="34" charset="0"/>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A. Insert</a:t>
            </a:r>
            <a:endParaRPr lang="vi-VN" sz="2200" b="1" dirty="0">
              <a:solidFill>
                <a:prstClr val="white"/>
              </a:solidFill>
              <a:latin typeface="Arial" panose="020B0604020202020204" pitchFamily="34" charset="0"/>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2200" b="1">
                <a:solidFill>
                  <a:prstClr val="white"/>
                </a:solidFill>
              </a:rPr>
              <a:t>C. Sort</a:t>
            </a:r>
            <a:endParaRPr lang="vi-VN" sz="2200" b="1" dirty="0">
              <a:solidFill>
                <a:prstClr val="white"/>
              </a:solidFill>
              <a:latin typeface="Arial" panose="020B0604020202020204" pitchFamily="34" charset="0"/>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D. Order</a:t>
            </a:r>
            <a:endParaRPr lang="vi-VN" sz="2200" b="1" dirty="0">
              <a:solidFill>
                <a:prstClr val="white"/>
              </a:solidFill>
              <a:latin typeface="Arial" panose="020B0604020202020204" pitchFamily="34" charset="0"/>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Calibri"/>
              </a:rPr>
              <a:t>Yeah, </a:t>
            </a:r>
            <a:r>
              <a:rPr lang="en-US" sz="2000" b="1" dirty="0" err="1">
                <a:solidFill>
                  <a:srgbClr val="FF0000"/>
                </a:solidFill>
                <a:effectLst>
                  <a:outerShdw blurRad="38100" dist="38100" dir="2700000" algn="tl">
                    <a:srgbClr val="000000">
                      <a:alpha val="43137"/>
                    </a:srgbClr>
                  </a:outerShdw>
                </a:effectLst>
                <a:latin typeface="Calibri"/>
              </a:rPr>
              <a:t>Đúng</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rồi</a:t>
            </a:r>
            <a:r>
              <a:rPr lang="en-US" sz="2000" b="1" dirty="0">
                <a:solidFill>
                  <a:srgbClr val="FF0000"/>
                </a:solidFill>
                <a:effectLst>
                  <a:outerShdw blurRad="38100" dist="38100" dir="2700000" algn="tl">
                    <a:srgbClr val="000000">
                      <a:alpha val="43137"/>
                    </a:srgbClr>
                  </a:outerShdw>
                </a:effectLst>
                <a:latin typeface="Calibri"/>
              </a:rPr>
              <a:t>, </a:t>
            </a:r>
          </a:p>
          <a:p>
            <a:pPr algn="ctr"/>
            <a:r>
              <a:rPr lang="en-US" sz="2000" b="1" dirty="0" err="1">
                <a:solidFill>
                  <a:srgbClr val="FF0000"/>
                </a:solidFill>
                <a:effectLst>
                  <a:outerShdw blurRad="38100" dist="38100" dir="2700000" algn="tl">
                    <a:srgbClr val="000000">
                      <a:alpha val="43137"/>
                    </a:srgbClr>
                  </a:outerShdw>
                </a:effectLst>
                <a:latin typeface="Calibri"/>
              </a:rPr>
              <a:t>bạn</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giỏi</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quá</a:t>
            </a:r>
            <a:r>
              <a:rPr lang="en-US" sz="2000" b="1" dirty="0">
                <a:solidFill>
                  <a:srgbClr val="FF0000"/>
                </a:solidFill>
                <a:effectLst>
                  <a:outerShdw blurRad="38100" dist="38100" dir="2700000" algn="tl">
                    <a:srgbClr val="000000">
                      <a:alpha val="43137"/>
                    </a:srgbClr>
                  </a:outerShdw>
                </a:effectLst>
                <a:latin typeface="Calibri"/>
              </a:rPr>
              <a:t>!</a:t>
            </a:r>
            <a:endParaRPr lang="vi-VN" sz="2000" b="1" dirty="0">
              <a:solidFill>
                <a:srgbClr val="FF0000"/>
              </a:solidFill>
              <a:effectLst>
                <a:outerShdw blurRad="38100" dist="38100" dir="2700000" algn="tl">
                  <a:srgbClr val="000000">
                    <a:alpha val="43137"/>
                  </a:srgbClr>
                </a:outerShdw>
              </a:effectLst>
              <a:latin typeface="Arial" panose="020B0604020202020204" pitchFamily="34" charset="0"/>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algn="ctr"/>
            <a:r>
              <a:rPr lang="en-US" sz="2000" b="1" dirty="0">
                <a:solidFill>
                  <a:srgbClr val="C00000"/>
                </a:solidFill>
                <a:latin typeface="Calibri"/>
              </a:rPr>
              <a:t>Ồ, </a:t>
            </a:r>
            <a:r>
              <a:rPr lang="en-US" sz="2000" b="1" dirty="0" err="1">
                <a:solidFill>
                  <a:srgbClr val="C00000"/>
                </a:solidFill>
                <a:latin typeface="Calibri"/>
              </a:rPr>
              <a:t>tiếc</a:t>
            </a:r>
            <a:r>
              <a:rPr lang="en-US" sz="2000" b="1" dirty="0">
                <a:solidFill>
                  <a:srgbClr val="C00000"/>
                </a:solidFill>
                <a:latin typeface="Calibri"/>
              </a:rPr>
              <a:t> </a:t>
            </a:r>
            <a:r>
              <a:rPr lang="en-US" sz="2000" b="1" dirty="0" err="1">
                <a:solidFill>
                  <a:srgbClr val="C00000"/>
                </a:solidFill>
                <a:latin typeface="Calibri"/>
              </a:rPr>
              <a:t>quá</a:t>
            </a:r>
            <a:r>
              <a:rPr lang="en-US" sz="2000" b="1" dirty="0">
                <a:solidFill>
                  <a:srgbClr val="C00000"/>
                </a:solidFill>
                <a:latin typeface="Calibri"/>
              </a:rPr>
              <a:t>, </a:t>
            </a:r>
            <a:r>
              <a:rPr lang="en-US" sz="2000" b="1" dirty="0" err="1">
                <a:solidFill>
                  <a:srgbClr val="C00000"/>
                </a:solidFill>
                <a:latin typeface="Calibri"/>
              </a:rPr>
              <a:t>sai</a:t>
            </a:r>
            <a:r>
              <a:rPr lang="en-US" sz="2000" b="1" dirty="0">
                <a:solidFill>
                  <a:srgbClr val="C00000"/>
                </a:solidFill>
                <a:latin typeface="Calibri"/>
              </a:rPr>
              <a:t> </a:t>
            </a:r>
            <a:r>
              <a:rPr lang="en-US" sz="2000" b="1" dirty="0" err="1">
                <a:solidFill>
                  <a:srgbClr val="C00000"/>
                </a:solidFill>
                <a:latin typeface="Calibri"/>
              </a:rPr>
              <a:t>mất</a:t>
            </a:r>
            <a:r>
              <a:rPr lang="en-US" sz="2000" b="1" dirty="0">
                <a:solidFill>
                  <a:srgbClr val="C00000"/>
                </a:solidFill>
                <a:latin typeface="Calibri"/>
              </a:rPr>
              <a:t> </a:t>
            </a:r>
            <a:r>
              <a:rPr lang="en-US" sz="2000" b="1" dirty="0" err="1">
                <a:solidFill>
                  <a:srgbClr val="C00000"/>
                </a:solidFill>
                <a:latin typeface="Calibri"/>
              </a:rPr>
              <a:t>rồi</a:t>
            </a:r>
            <a:r>
              <a:rPr lang="en-US" sz="2000" b="1" dirty="0">
                <a:solidFill>
                  <a:srgbClr val="C00000"/>
                </a:solidFill>
                <a:latin typeface="Calibri"/>
              </a:rPr>
              <a:t>!</a:t>
            </a:r>
            <a:endParaRPr lang="vi-VN" sz="2000" b="1" dirty="0">
              <a:solidFill>
                <a:srgbClr val="C00000"/>
              </a:solidFill>
              <a:latin typeface="Arial" panose="020B0604020202020204" pitchFamily="34" charset="0"/>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264620565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000" fill="hold"/>
                                        <p:tgtEl>
                                          <p:spTgt spid="15"/>
                                        </p:tgtEl>
                                        <p:attrNameLst>
                                          <p:attrName>fillcolor</p:attrName>
                                        </p:attrNameLst>
                                      </p:cBhvr>
                                      <p:to>
                                        <a:srgbClr val="969696"/>
                                      </p:to>
                                    </p:animClr>
                                    <p:set>
                                      <p:cBhvr>
                                        <p:cTn id="25" dur="2000" fill="hold"/>
                                        <p:tgtEl>
                                          <p:spTgt spid="15"/>
                                        </p:tgtEl>
                                        <p:attrNameLst>
                                          <p:attrName>fill.type</p:attrName>
                                        </p:attrNameLst>
                                      </p:cBhvr>
                                      <p:to>
                                        <p:strVal val="solid"/>
                                      </p:to>
                                    </p:set>
                                    <p:set>
                                      <p:cBhvr>
                                        <p:cTn id="26" dur="2000" fill="hold"/>
                                        <p:tgtEl>
                                          <p:spTgt spid="15"/>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17"/>
                                        </p:tgtEl>
                                        <p:attrNameLst>
                                          <p:attrName>fillcolor</p:attrName>
                                        </p:attrNameLst>
                                      </p:cBhvr>
                                      <p:to>
                                        <a:srgbClr val="969696"/>
                                      </p:to>
                                    </p:animClr>
                                    <p:set>
                                      <p:cBhvr>
                                        <p:cTn id="29" dur="2000" fill="hold"/>
                                        <p:tgtEl>
                                          <p:spTgt spid="17"/>
                                        </p:tgtEl>
                                        <p:attrNameLst>
                                          <p:attrName>fill.type</p:attrName>
                                        </p:attrNameLst>
                                      </p:cBhvr>
                                      <p:to>
                                        <p:strVal val="solid"/>
                                      </p:to>
                                    </p:set>
                                    <p:set>
                                      <p:cBhvr>
                                        <p:cTn id="30" dur="2000" fill="hold"/>
                                        <p:tgtEl>
                                          <p:spTgt spid="17"/>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rgbClr val="969696"/>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childTnLst>
                                </p:cTn>
                              </p:par>
                              <p:par>
                                <p:cTn id="41" presetID="1" presetClass="mediacall" presetSubtype="0" fill="hold" nodeType="withEffect">
                                  <p:stCondLst>
                                    <p:cond delay="0"/>
                                  </p:stCondLst>
                                  <p:childTnLst>
                                    <p:cmd type="call" cmd="playFrom(0.0)">
                                      <p:cBhvr>
                                        <p:cTn id="42" dur="6994" fill="hold"/>
                                        <p:tgtEl>
                                          <p:spTgt spid="2"/>
                                        </p:tgtEl>
                                      </p:cBhvr>
                                    </p:cmd>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000" fill="hold"/>
                                        <p:tgtEl>
                                          <p:spTgt spid="13"/>
                                        </p:tgtEl>
                                        <p:attrNameLst>
                                          <p:attrName>fillcolor</p:attrName>
                                        </p:attrNameLst>
                                      </p:cBhvr>
                                      <p:to>
                                        <a:srgbClr val="777777"/>
                                      </p:to>
                                    </p:animClr>
                                    <p:set>
                                      <p:cBhvr>
                                        <p:cTn id="48" dur="2000" fill="hold"/>
                                        <p:tgtEl>
                                          <p:spTgt spid="13"/>
                                        </p:tgtEl>
                                        <p:attrNameLst>
                                          <p:attrName>fill.type</p:attrName>
                                        </p:attrNameLst>
                                      </p:cBhvr>
                                      <p:to>
                                        <p:strVal val="solid"/>
                                      </p:to>
                                    </p:set>
                                    <p:set>
                                      <p:cBhvr>
                                        <p:cTn id="49" dur="2000" fill="hold"/>
                                        <p:tgtEl>
                                          <p:spTgt spid="13"/>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2000" fill="hold"/>
                                        <p:tgtEl>
                                          <p:spTgt spid="17"/>
                                        </p:tgtEl>
                                        <p:attrNameLst>
                                          <p:attrName>fillcolor</p:attrName>
                                        </p:attrNameLst>
                                      </p:cBhvr>
                                      <p:to>
                                        <a:srgbClr val="777777"/>
                                      </p:to>
                                    </p:animClr>
                                    <p:set>
                                      <p:cBhvr>
                                        <p:cTn id="52" dur="2000" fill="hold"/>
                                        <p:tgtEl>
                                          <p:spTgt spid="17"/>
                                        </p:tgtEl>
                                        <p:attrNameLst>
                                          <p:attrName>fill.type</p:attrName>
                                        </p:attrNameLst>
                                      </p:cBhvr>
                                      <p:to>
                                        <p:strVal val="solid"/>
                                      </p:to>
                                    </p:set>
                                    <p:set>
                                      <p:cBhvr>
                                        <p:cTn id="53" dur="2000" fill="hold"/>
                                        <p:tgtEl>
                                          <p:spTgt spid="17"/>
                                        </p:tgtEl>
                                        <p:attrNameLst>
                                          <p:attrName>fill.on</p:attrName>
                                        </p:attrNameLst>
                                      </p:cBhvr>
                                      <p:to>
                                        <p:strVal val="true"/>
                                      </p:to>
                                    </p:set>
                                  </p:childTnLst>
                                </p:cTn>
                              </p:par>
                              <p:par>
                                <p:cTn id="54" presetID="1" presetClass="emph" presetSubtype="2" fill="hold" nodeType="withEffect">
                                  <p:stCondLst>
                                    <p:cond delay="0"/>
                                  </p:stCondLst>
                                  <p:childTnLst>
                                    <p:animClr clrSpc="rgb" dir="cw">
                                      <p:cBhvr>
                                        <p:cTn id="55" dur="2000" fill="hold"/>
                                        <p:tgtEl>
                                          <p:spTgt spid="19"/>
                                        </p:tgtEl>
                                        <p:attrNameLst>
                                          <p:attrName>fillcolor</p:attrName>
                                        </p:attrNameLst>
                                      </p:cBhvr>
                                      <p:to>
                                        <a:srgbClr val="777777"/>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10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childTnLst>
                                </p:cTn>
                              </p:par>
                              <p:par>
                                <p:cTn id="64" presetID="1" presetClass="mediacall" presetSubtype="0" fill="hold" nodeType="withEffect">
                                  <p:stCondLst>
                                    <p:cond delay="0"/>
                                  </p:stCondLst>
                                  <p:childTnLst>
                                    <p:cmd type="call" cmd="playFrom(0.0)">
                                      <p:cBhvr>
                                        <p:cTn id="65" dur="6994" fill="hold"/>
                                        <p:tgtEl>
                                          <p:spTgt spid="2"/>
                                        </p:tgtEl>
                                      </p:cBhvr>
                                    </p:cmd>
                                  </p:child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withEffect">
                                  <p:stCondLst>
                                    <p:cond delay="0"/>
                                  </p:stCondLst>
                                  <p:childTnLst>
                                    <p:animClr clrSpc="rgb" dir="cw">
                                      <p:cBhvr>
                                        <p:cTn id="70" dur="2000" fill="hold"/>
                                        <p:tgtEl>
                                          <p:spTgt spid="13"/>
                                        </p:tgtEl>
                                        <p:attrNameLst>
                                          <p:attrName>fillcolor</p:attrName>
                                        </p:attrNameLst>
                                      </p:cBhvr>
                                      <p:to>
                                        <a:srgbClr val="969696"/>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2000" fill="hold"/>
                                        <p:tgtEl>
                                          <p:spTgt spid="15"/>
                                        </p:tgtEl>
                                        <p:attrNameLst>
                                          <p:attrName>fillcolor</p:attrName>
                                        </p:attrNameLst>
                                      </p:cBhvr>
                                      <p:to>
                                        <a:srgbClr val="969696"/>
                                      </p:to>
                                    </p:animClr>
                                    <p:set>
                                      <p:cBhvr>
                                        <p:cTn id="75" dur="2000" fill="hold"/>
                                        <p:tgtEl>
                                          <p:spTgt spid="15"/>
                                        </p:tgtEl>
                                        <p:attrNameLst>
                                          <p:attrName>fill.type</p:attrName>
                                        </p:attrNameLst>
                                      </p:cBhvr>
                                      <p:to>
                                        <p:strVal val="solid"/>
                                      </p:to>
                                    </p:set>
                                    <p:set>
                                      <p:cBhvr>
                                        <p:cTn id="76" dur="2000" fill="hold"/>
                                        <p:tgtEl>
                                          <p:spTgt spid="15"/>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2000" fill="hold"/>
                                        <p:tgtEl>
                                          <p:spTgt spid="19"/>
                                        </p:tgtEl>
                                        <p:attrNameLst>
                                          <p:attrName>fillcolor</p:attrName>
                                        </p:attrNameLst>
                                      </p:cBhvr>
                                      <p:to>
                                        <a:srgbClr val="969696"/>
                                      </p:to>
                                    </p:animClr>
                                    <p:set>
                                      <p:cBhvr>
                                        <p:cTn id="79" dur="2000" fill="hold"/>
                                        <p:tgtEl>
                                          <p:spTgt spid="19"/>
                                        </p:tgtEl>
                                        <p:attrNameLst>
                                          <p:attrName>fill.type</p:attrName>
                                        </p:attrNameLst>
                                      </p:cBhvr>
                                      <p:to>
                                        <p:strVal val="solid"/>
                                      </p:to>
                                    </p:set>
                                    <p:set>
                                      <p:cBhvr>
                                        <p:cTn id="80" dur="2000" fill="hold"/>
                                        <p:tgtEl>
                                          <p:spTgt spid="19"/>
                                        </p:tgtEl>
                                        <p:attrNameLst>
                                          <p:attrName>fill.on</p:attrName>
                                        </p:attrNameLst>
                                      </p:cBhvr>
                                      <p:to>
                                        <p:strVal val="true"/>
                                      </p:to>
                                    </p:se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1000"/>
                                        <p:tgtEl>
                                          <p:spTgt spid="32"/>
                                        </p:tgtEl>
                                      </p:cBhvr>
                                    </p:animEffect>
                                  </p:childTnLst>
                                </p:cTn>
                              </p:par>
                              <p:par>
                                <p:cTn id="84" presetID="10" presetClass="entr" presetSubtype="0" fill="hold"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1000"/>
                                        <p:tgtEl>
                                          <p:spTgt spid="33"/>
                                        </p:tgtEl>
                                      </p:cBhvr>
                                    </p:animEffec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withEffect">
                                  <p:stCondLst>
                                    <p:cond delay="0"/>
                                  </p:stCondLst>
                                  <p:childTnLst>
                                    <p:animClr clrSpc="rgb" dir="cw">
                                      <p:cBhvr>
                                        <p:cTn id="91" dur="2000" fill="hold"/>
                                        <p:tgtEl>
                                          <p:spTgt spid="17"/>
                                        </p:tgtEl>
                                        <p:attrNameLst>
                                          <p:attrName>fillcolor</p:attrName>
                                        </p:attrNameLst>
                                      </p:cBhvr>
                                      <p:to>
                                        <a:srgbClr val="777777"/>
                                      </p:to>
                                    </p:animClr>
                                    <p:set>
                                      <p:cBhvr>
                                        <p:cTn id="92" dur="2000" fill="hold"/>
                                        <p:tgtEl>
                                          <p:spTgt spid="17"/>
                                        </p:tgtEl>
                                        <p:attrNameLst>
                                          <p:attrName>fill.type</p:attrName>
                                        </p:attrNameLst>
                                      </p:cBhvr>
                                      <p:to>
                                        <p:strVal val="solid"/>
                                      </p:to>
                                    </p:set>
                                    <p:set>
                                      <p:cBhvr>
                                        <p:cTn id="93" dur="2000" fill="hold"/>
                                        <p:tgtEl>
                                          <p:spTgt spid="17"/>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2000" fill="hold"/>
                                        <p:tgtEl>
                                          <p:spTgt spid="15"/>
                                        </p:tgtEl>
                                        <p:attrNameLst>
                                          <p:attrName>fillcolor</p:attrName>
                                        </p:attrNameLst>
                                      </p:cBhvr>
                                      <p:to>
                                        <a:srgbClr val="777777"/>
                                      </p:to>
                                    </p:animClr>
                                    <p:set>
                                      <p:cBhvr>
                                        <p:cTn id="96" dur="2000" fill="hold"/>
                                        <p:tgtEl>
                                          <p:spTgt spid="15"/>
                                        </p:tgtEl>
                                        <p:attrNameLst>
                                          <p:attrName>fill.type</p:attrName>
                                        </p:attrNameLst>
                                      </p:cBhvr>
                                      <p:to>
                                        <p:strVal val="solid"/>
                                      </p:to>
                                    </p:set>
                                    <p:set>
                                      <p:cBhvr>
                                        <p:cTn id="97" dur="2000" fill="hold"/>
                                        <p:tgtEl>
                                          <p:spTgt spid="15"/>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2000" fill="hold"/>
                                        <p:tgtEl>
                                          <p:spTgt spid="13"/>
                                        </p:tgtEl>
                                        <p:attrNameLst>
                                          <p:attrName>fillcolor</p:attrName>
                                        </p:attrNameLst>
                                      </p:cBhvr>
                                      <p:to>
                                        <a:srgbClr val="777777"/>
                                      </p:to>
                                    </p:animClr>
                                    <p:set>
                                      <p:cBhvr>
                                        <p:cTn id="100" dur="2000" fill="hold"/>
                                        <p:tgtEl>
                                          <p:spTgt spid="13"/>
                                        </p:tgtEl>
                                        <p:attrNameLst>
                                          <p:attrName>fill.type</p:attrName>
                                        </p:attrNameLst>
                                      </p:cBhvr>
                                      <p:to>
                                        <p:strVal val="solid"/>
                                      </p:to>
                                    </p:set>
                                    <p:set>
                                      <p:cBhvr>
                                        <p:cTn id="101" dur="2000" fill="hold"/>
                                        <p:tgtEl>
                                          <p:spTgt spid="13"/>
                                        </p:tgtEl>
                                        <p:attrNameLst>
                                          <p:attrName>fill.on</p:attrName>
                                        </p:attrNameLst>
                                      </p:cBhvr>
                                      <p:to>
                                        <p:strVal val="true"/>
                                      </p:to>
                                    </p:set>
                                  </p:childTnLst>
                                </p:cTn>
                              </p:par>
                              <p:par>
                                <p:cTn id="102" presetID="10" presetClass="entr" presetSubtype="0"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1000"/>
                                        <p:tgtEl>
                                          <p:spTgt spid="34"/>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childTnLst>
                                </p:cTn>
                              </p:par>
                              <p:par>
                                <p:cTn id="108" presetID="1" presetClass="mediacall" presetSubtype="0" fill="hold" nodeType="withEffect">
                                  <p:stCondLst>
                                    <p:cond delay="0"/>
                                  </p:stCondLst>
                                  <p:childTnLst>
                                    <p:cmd type="call" cmd="playFrom(0.0)">
                                      <p:cBhvr>
                                        <p:cTn id="109" dur="6994" fill="hold"/>
                                        <p:tgtEl>
                                          <p:spTgt spid="2"/>
                                        </p:tgtEl>
                                      </p:cBhvr>
                                    </p:cmd>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vi-VN" sz="2800" b="1">
                <a:solidFill>
                  <a:prstClr val="white"/>
                </a:solidFill>
                <a:latin typeface="Calibri"/>
              </a:rPr>
              <a:t>Câu 3: Để chọn thứ tự sắp xếp ta bấm chọn tại ô?</a:t>
            </a:r>
            <a:endParaRPr lang="vi-VN" sz="2800" b="1" dirty="0">
              <a:solidFill>
                <a:prstClr val="white"/>
              </a:solidFill>
              <a:latin typeface="Arial" panose="020B0604020202020204" pitchFamily="34" charset="0"/>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B. Sort on</a:t>
            </a:r>
            <a:endParaRPr lang="vi-VN" sz="2200" b="1" dirty="0">
              <a:solidFill>
                <a:prstClr val="white"/>
              </a:solidFill>
              <a:latin typeface="Arial" panose="020B0604020202020204" pitchFamily="34" charset="0"/>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A.Sort by</a:t>
            </a:r>
            <a:endParaRPr lang="vi-VN" sz="2200" b="1" dirty="0">
              <a:solidFill>
                <a:prstClr val="white"/>
              </a:solidFill>
              <a:latin typeface="Arial" panose="020B0604020202020204" pitchFamily="34" charset="0"/>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2200" b="1">
                <a:solidFill>
                  <a:prstClr val="white"/>
                </a:solidFill>
              </a:rPr>
              <a:t>C. Option</a:t>
            </a:r>
            <a:endParaRPr lang="vi-VN" sz="2200" b="1" dirty="0">
              <a:solidFill>
                <a:prstClr val="white"/>
              </a:solidFill>
              <a:latin typeface="Arial" panose="020B0604020202020204" pitchFamily="34" charset="0"/>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D. Order</a:t>
            </a:r>
            <a:endParaRPr lang="vi-VN" sz="2200" b="1" dirty="0">
              <a:solidFill>
                <a:prstClr val="white"/>
              </a:solidFill>
              <a:latin typeface="Arial" panose="020B0604020202020204" pitchFamily="34" charset="0"/>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Calibri"/>
              </a:rPr>
              <a:t>Yeah, </a:t>
            </a:r>
            <a:r>
              <a:rPr lang="en-US" sz="2000" b="1" dirty="0" err="1">
                <a:solidFill>
                  <a:srgbClr val="FF0000"/>
                </a:solidFill>
                <a:effectLst>
                  <a:outerShdw blurRad="38100" dist="38100" dir="2700000" algn="tl">
                    <a:srgbClr val="000000">
                      <a:alpha val="43137"/>
                    </a:srgbClr>
                  </a:outerShdw>
                </a:effectLst>
                <a:latin typeface="Calibri"/>
              </a:rPr>
              <a:t>Đúng</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rồi</a:t>
            </a:r>
            <a:r>
              <a:rPr lang="en-US" sz="2000" b="1" dirty="0">
                <a:solidFill>
                  <a:srgbClr val="FF0000"/>
                </a:solidFill>
                <a:effectLst>
                  <a:outerShdw blurRad="38100" dist="38100" dir="2700000" algn="tl">
                    <a:srgbClr val="000000">
                      <a:alpha val="43137"/>
                    </a:srgbClr>
                  </a:outerShdw>
                </a:effectLst>
                <a:latin typeface="Calibri"/>
              </a:rPr>
              <a:t>, </a:t>
            </a:r>
          </a:p>
          <a:p>
            <a:pPr algn="ctr"/>
            <a:r>
              <a:rPr lang="en-US" sz="2000" b="1" dirty="0" err="1">
                <a:solidFill>
                  <a:srgbClr val="FF0000"/>
                </a:solidFill>
                <a:effectLst>
                  <a:outerShdw blurRad="38100" dist="38100" dir="2700000" algn="tl">
                    <a:srgbClr val="000000">
                      <a:alpha val="43137"/>
                    </a:srgbClr>
                  </a:outerShdw>
                </a:effectLst>
                <a:latin typeface="Calibri"/>
              </a:rPr>
              <a:t>bạn</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giỏi</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quá</a:t>
            </a:r>
            <a:r>
              <a:rPr lang="en-US" sz="2000" b="1" dirty="0">
                <a:solidFill>
                  <a:srgbClr val="FF0000"/>
                </a:solidFill>
                <a:effectLst>
                  <a:outerShdw blurRad="38100" dist="38100" dir="2700000" algn="tl">
                    <a:srgbClr val="000000">
                      <a:alpha val="43137"/>
                    </a:srgbClr>
                  </a:outerShdw>
                </a:effectLst>
                <a:latin typeface="Calibri"/>
              </a:rPr>
              <a:t>!</a:t>
            </a:r>
            <a:endParaRPr lang="vi-VN" sz="2000" b="1" dirty="0">
              <a:solidFill>
                <a:srgbClr val="FF0000"/>
              </a:solidFill>
              <a:effectLst>
                <a:outerShdw blurRad="38100" dist="38100" dir="2700000" algn="tl">
                  <a:srgbClr val="000000">
                    <a:alpha val="43137"/>
                  </a:srgbClr>
                </a:outerShdw>
              </a:effectLst>
              <a:latin typeface="Arial" panose="020B0604020202020204" pitchFamily="34" charset="0"/>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algn="ctr"/>
            <a:r>
              <a:rPr lang="en-US" sz="2000" b="1" dirty="0">
                <a:solidFill>
                  <a:srgbClr val="C00000"/>
                </a:solidFill>
                <a:latin typeface="Calibri"/>
              </a:rPr>
              <a:t>Ồ, </a:t>
            </a:r>
            <a:r>
              <a:rPr lang="en-US" sz="2000" b="1" dirty="0" err="1">
                <a:solidFill>
                  <a:srgbClr val="C00000"/>
                </a:solidFill>
                <a:latin typeface="Calibri"/>
              </a:rPr>
              <a:t>tiếc</a:t>
            </a:r>
            <a:r>
              <a:rPr lang="en-US" sz="2000" b="1" dirty="0">
                <a:solidFill>
                  <a:srgbClr val="C00000"/>
                </a:solidFill>
                <a:latin typeface="Calibri"/>
              </a:rPr>
              <a:t> </a:t>
            </a:r>
            <a:r>
              <a:rPr lang="en-US" sz="2000" b="1" dirty="0" err="1">
                <a:solidFill>
                  <a:srgbClr val="C00000"/>
                </a:solidFill>
                <a:latin typeface="Calibri"/>
              </a:rPr>
              <a:t>quá</a:t>
            </a:r>
            <a:r>
              <a:rPr lang="en-US" sz="2000" b="1" dirty="0">
                <a:solidFill>
                  <a:srgbClr val="C00000"/>
                </a:solidFill>
                <a:latin typeface="Calibri"/>
              </a:rPr>
              <a:t>, </a:t>
            </a:r>
            <a:r>
              <a:rPr lang="en-US" sz="2000" b="1" dirty="0" err="1">
                <a:solidFill>
                  <a:srgbClr val="C00000"/>
                </a:solidFill>
                <a:latin typeface="Calibri"/>
              </a:rPr>
              <a:t>sai</a:t>
            </a:r>
            <a:r>
              <a:rPr lang="en-US" sz="2000" b="1" dirty="0">
                <a:solidFill>
                  <a:srgbClr val="C00000"/>
                </a:solidFill>
                <a:latin typeface="Calibri"/>
              </a:rPr>
              <a:t> </a:t>
            </a:r>
            <a:r>
              <a:rPr lang="en-US" sz="2000" b="1" dirty="0" err="1">
                <a:solidFill>
                  <a:srgbClr val="C00000"/>
                </a:solidFill>
                <a:latin typeface="Calibri"/>
              </a:rPr>
              <a:t>mất</a:t>
            </a:r>
            <a:r>
              <a:rPr lang="en-US" sz="2000" b="1" dirty="0">
                <a:solidFill>
                  <a:srgbClr val="C00000"/>
                </a:solidFill>
                <a:latin typeface="Calibri"/>
              </a:rPr>
              <a:t> </a:t>
            </a:r>
            <a:r>
              <a:rPr lang="en-US" sz="2000" b="1" dirty="0" err="1">
                <a:solidFill>
                  <a:srgbClr val="C00000"/>
                </a:solidFill>
                <a:latin typeface="Calibri"/>
              </a:rPr>
              <a:t>rồi</a:t>
            </a:r>
            <a:r>
              <a:rPr lang="en-US" sz="2000" b="1" dirty="0">
                <a:solidFill>
                  <a:srgbClr val="C00000"/>
                </a:solidFill>
                <a:latin typeface="Calibri"/>
              </a:rPr>
              <a:t>!</a:t>
            </a:r>
            <a:endParaRPr lang="vi-VN" sz="2000" b="1" dirty="0">
              <a:solidFill>
                <a:srgbClr val="C00000"/>
              </a:solidFill>
              <a:latin typeface="Arial" panose="020B0604020202020204" pitchFamily="34" charset="0"/>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338335696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000" fill="hold"/>
                                        <p:tgtEl>
                                          <p:spTgt spid="15"/>
                                        </p:tgtEl>
                                        <p:attrNameLst>
                                          <p:attrName>fillcolor</p:attrName>
                                        </p:attrNameLst>
                                      </p:cBhvr>
                                      <p:to>
                                        <a:srgbClr val="969696"/>
                                      </p:to>
                                    </p:animClr>
                                    <p:set>
                                      <p:cBhvr>
                                        <p:cTn id="25" dur="2000" fill="hold"/>
                                        <p:tgtEl>
                                          <p:spTgt spid="15"/>
                                        </p:tgtEl>
                                        <p:attrNameLst>
                                          <p:attrName>fill.type</p:attrName>
                                        </p:attrNameLst>
                                      </p:cBhvr>
                                      <p:to>
                                        <p:strVal val="solid"/>
                                      </p:to>
                                    </p:set>
                                    <p:set>
                                      <p:cBhvr>
                                        <p:cTn id="26" dur="2000" fill="hold"/>
                                        <p:tgtEl>
                                          <p:spTgt spid="15"/>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17"/>
                                        </p:tgtEl>
                                        <p:attrNameLst>
                                          <p:attrName>fillcolor</p:attrName>
                                        </p:attrNameLst>
                                      </p:cBhvr>
                                      <p:to>
                                        <a:srgbClr val="969696"/>
                                      </p:to>
                                    </p:animClr>
                                    <p:set>
                                      <p:cBhvr>
                                        <p:cTn id="29" dur="2000" fill="hold"/>
                                        <p:tgtEl>
                                          <p:spTgt spid="17"/>
                                        </p:tgtEl>
                                        <p:attrNameLst>
                                          <p:attrName>fill.type</p:attrName>
                                        </p:attrNameLst>
                                      </p:cBhvr>
                                      <p:to>
                                        <p:strVal val="solid"/>
                                      </p:to>
                                    </p:set>
                                    <p:set>
                                      <p:cBhvr>
                                        <p:cTn id="30" dur="2000" fill="hold"/>
                                        <p:tgtEl>
                                          <p:spTgt spid="17"/>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rgbClr val="969696"/>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childTnLst>
                                </p:cTn>
                              </p:par>
                              <p:par>
                                <p:cTn id="38" presetID="1" presetClass="mediacall" presetSubtype="0" fill="hold" nodeType="withEffect">
                                  <p:stCondLst>
                                    <p:cond delay="0"/>
                                  </p:stCondLst>
                                  <p:childTnLst>
                                    <p:cmd type="call" cmd="playFrom(0.0)">
                                      <p:cBhvr>
                                        <p:cTn id="39" dur="6994" fill="hold"/>
                                        <p:tgtEl>
                                          <p:spTgt spid="2"/>
                                        </p:tgtEl>
                                      </p:cBhvr>
                                    </p:cmd>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000" fill="hold"/>
                                        <p:tgtEl>
                                          <p:spTgt spid="13"/>
                                        </p:tgtEl>
                                        <p:attrNameLst>
                                          <p:attrName>fillcolor</p:attrName>
                                        </p:attrNameLst>
                                      </p:cBhvr>
                                      <p:to>
                                        <a:srgbClr val="777777"/>
                                      </p:to>
                                    </p:animClr>
                                    <p:set>
                                      <p:cBhvr>
                                        <p:cTn id="45" dur="2000" fill="hold"/>
                                        <p:tgtEl>
                                          <p:spTgt spid="13"/>
                                        </p:tgtEl>
                                        <p:attrNameLst>
                                          <p:attrName>fill.type</p:attrName>
                                        </p:attrNameLst>
                                      </p:cBhvr>
                                      <p:to>
                                        <p:strVal val="solid"/>
                                      </p:to>
                                    </p:set>
                                    <p:set>
                                      <p:cBhvr>
                                        <p:cTn id="46" dur="2000" fill="hold"/>
                                        <p:tgtEl>
                                          <p:spTgt spid="13"/>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17"/>
                                        </p:tgtEl>
                                        <p:attrNameLst>
                                          <p:attrName>fillcolor</p:attrName>
                                        </p:attrNameLst>
                                      </p:cBhvr>
                                      <p:to>
                                        <a:srgbClr val="777777"/>
                                      </p:to>
                                    </p:animClr>
                                    <p:set>
                                      <p:cBhvr>
                                        <p:cTn id="49" dur="2000" fill="hold"/>
                                        <p:tgtEl>
                                          <p:spTgt spid="17"/>
                                        </p:tgtEl>
                                        <p:attrNameLst>
                                          <p:attrName>fill.type</p:attrName>
                                        </p:attrNameLst>
                                      </p:cBhvr>
                                      <p:to>
                                        <p:strVal val="solid"/>
                                      </p:to>
                                    </p:set>
                                    <p:set>
                                      <p:cBhvr>
                                        <p:cTn id="50" dur="2000" fill="hold"/>
                                        <p:tgtEl>
                                          <p:spTgt spid="17"/>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19"/>
                                        </p:tgtEl>
                                        <p:attrNameLst>
                                          <p:attrName>fillcolor</p:attrName>
                                        </p:attrNameLst>
                                      </p:cBhvr>
                                      <p:to>
                                        <a:srgbClr val="777777"/>
                                      </p:to>
                                    </p:animClr>
                                    <p:set>
                                      <p:cBhvr>
                                        <p:cTn id="53" dur="2000" fill="hold"/>
                                        <p:tgtEl>
                                          <p:spTgt spid="19"/>
                                        </p:tgtEl>
                                        <p:attrNameLst>
                                          <p:attrName>fill.type</p:attrName>
                                        </p:attrNameLst>
                                      </p:cBhvr>
                                      <p:to>
                                        <p:strVal val="solid"/>
                                      </p:to>
                                    </p:set>
                                    <p:set>
                                      <p:cBhvr>
                                        <p:cTn id="54" dur="2000" fill="hold"/>
                                        <p:tgtEl>
                                          <p:spTgt spid="19"/>
                                        </p:tgtEl>
                                        <p:attrNameLst>
                                          <p:attrName>fill.on</p:attrName>
                                        </p:attrNameLst>
                                      </p:cBhvr>
                                      <p:to>
                                        <p:strVal val="true"/>
                                      </p:to>
                                    </p:set>
                                  </p:childTnLst>
                                </p:cTn>
                              </p:par>
                              <p:par>
                                <p:cTn id="55" presetID="10"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childTnLst>
                                </p:cTn>
                              </p:par>
                              <p:par>
                                <p:cTn id="61" presetID="1" presetClass="mediacall" presetSubtype="0" fill="hold" nodeType="withEffect">
                                  <p:stCondLst>
                                    <p:cond delay="0"/>
                                  </p:stCondLst>
                                  <p:childTnLst>
                                    <p:cmd type="call" cmd="playFrom(0.0)">
                                      <p:cBhvr>
                                        <p:cTn id="62" dur="6994" fill="hold"/>
                                        <p:tgtEl>
                                          <p:spTgt spid="2"/>
                                        </p:tgtEl>
                                      </p:cBhvr>
                                    </p:cmd>
                                  </p:childTnLst>
                                </p:cTn>
                              </p:par>
                            </p:childTnLst>
                          </p:cTn>
                        </p:par>
                      </p:childTnLst>
                    </p:cTn>
                  </p:par>
                </p:childTnLst>
              </p:cTn>
              <p:nextCondLst>
                <p:cond evt="onClick" delay="0">
                  <p:tgtEl>
                    <p:spTgt spid="15"/>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withEffect">
                                  <p:stCondLst>
                                    <p:cond delay="0"/>
                                  </p:stCondLst>
                                  <p:childTnLst>
                                    <p:animClr clrSpc="rgb" dir="cw">
                                      <p:cBhvr>
                                        <p:cTn id="67" dur="2000" fill="hold"/>
                                        <p:tgtEl>
                                          <p:spTgt spid="13"/>
                                        </p:tgtEl>
                                        <p:attrNameLst>
                                          <p:attrName>fillcolor</p:attrName>
                                        </p:attrNameLst>
                                      </p:cBhvr>
                                      <p:to>
                                        <a:srgbClr val="969696"/>
                                      </p:to>
                                    </p:animClr>
                                    <p:set>
                                      <p:cBhvr>
                                        <p:cTn id="68" dur="2000" fill="hold"/>
                                        <p:tgtEl>
                                          <p:spTgt spid="13"/>
                                        </p:tgtEl>
                                        <p:attrNameLst>
                                          <p:attrName>fill.type</p:attrName>
                                        </p:attrNameLst>
                                      </p:cBhvr>
                                      <p:to>
                                        <p:strVal val="solid"/>
                                      </p:to>
                                    </p:set>
                                    <p:set>
                                      <p:cBhvr>
                                        <p:cTn id="69" dur="2000" fill="hold"/>
                                        <p:tgtEl>
                                          <p:spTgt spid="13"/>
                                        </p:tgtEl>
                                        <p:attrNameLst>
                                          <p:attrName>fill.on</p:attrName>
                                        </p:attrNameLst>
                                      </p:cBhvr>
                                      <p:to>
                                        <p:strVal val="true"/>
                                      </p:to>
                                    </p:set>
                                  </p:childTnLst>
                                </p:cTn>
                              </p:par>
                              <p:par>
                                <p:cTn id="70" presetID="1" presetClass="emph" presetSubtype="2" fill="hold" nodeType="withEffect">
                                  <p:stCondLst>
                                    <p:cond delay="0"/>
                                  </p:stCondLst>
                                  <p:childTnLst>
                                    <p:animClr clrSpc="rgb" dir="cw">
                                      <p:cBhvr>
                                        <p:cTn id="71" dur="2000" fill="hold"/>
                                        <p:tgtEl>
                                          <p:spTgt spid="15"/>
                                        </p:tgtEl>
                                        <p:attrNameLst>
                                          <p:attrName>fillcolor</p:attrName>
                                        </p:attrNameLst>
                                      </p:cBhvr>
                                      <p:to>
                                        <a:srgbClr val="969696"/>
                                      </p:to>
                                    </p:animClr>
                                    <p:set>
                                      <p:cBhvr>
                                        <p:cTn id="72" dur="2000" fill="hold"/>
                                        <p:tgtEl>
                                          <p:spTgt spid="15"/>
                                        </p:tgtEl>
                                        <p:attrNameLst>
                                          <p:attrName>fill.type</p:attrName>
                                        </p:attrNameLst>
                                      </p:cBhvr>
                                      <p:to>
                                        <p:strVal val="solid"/>
                                      </p:to>
                                    </p:set>
                                    <p:set>
                                      <p:cBhvr>
                                        <p:cTn id="73" dur="2000" fill="hold"/>
                                        <p:tgtEl>
                                          <p:spTgt spid="15"/>
                                        </p:tgtEl>
                                        <p:attrNameLst>
                                          <p:attrName>fill.on</p:attrName>
                                        </p:attrNameLst>
                                      </p:cBhvr>
                                      <p:to>
                                        <p:strVal val="true"/>
                                      </p:to>
                                    </p:set>
                                  </p:childTnLst>
                                </p:cTn>
                              </p:par>
                              <p:par>
                                <p:cTn id="74" presetID="1" presetClass="emph" presetSubtype="2" fill="hold" nodeType="withEffect">
                                  <p:stCondLst>
                                    <p:cond delay="0"/>
                                  </p:stCondLst>
                                  <p:childTnLst>
                                    <p:animClr clrSpc="rgb" dir="cw">
                                      <p:cBhvr>
                                        <p:cTn id="75" dur="2000" fill="hold"/>
                                        <p:tgtEl>
                                          <p:spTgt spid="19"/>
                                        </p:tgtEl>
                                        <p:attrNameLst>
                                          <p:attrName>fillcolor</p:attrName>
                                        </p:attrNameLst>
                                      </p:cBhvr>
                                      <p:to>
                                        <a:srgbClr val="969696"/>
                                      </p:to>
                                    </p:animClr>
                                    <p:set>
                                      <p:cBhvr>
                                        <p:cTn id="76" dur="2000" fill="hold"/>
                                        <p:tgtEl>
                                          <p:spTgt spid="19"/>
                                        </p:tgtEl>
                                        <p:attrNameLst>
                                          <p:attrName>fill.type</p:attrName>
                                        </p:attrNameLst>
                                      </p:cBhvr>
                                      <p:to>
                                        <p:strVal val="solid"/>
                                      </p:to>
                                    </p:set>
                                    <p:set>
                                      <p:cBhvr>
                                        <p:cTn id="77" dur="2000" fill="hold"/>
                                        <p:tgtEl>
                                          <p:spTgt spid="19"/>
                                        </p:tgtEl>
                                        <p:attrNameLst>
                                          <p:attrName>fill.on</p:attrName>
                                        </p:attrNameLst>
                                      </p:cBhvr>
                                      <p:to>
                                        <p:strVal val="true"/>
                                      </p:to>
                                    </p:set>
                                  </p:childTnLst>
                                </p:cTn>
                              </p:par>
                              <p:par>
                                <p:cTn id="78" presetID="10" presetClass="entr" presetSubtype="0" fill="hold" grpId="1"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childTnLst>
                                </p:cTn>
                              </p:par>
                              <p:par>
                                <p:cTn id="81" presetID="10"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childTnLst>
                                </p:cTn>
                              </p:par>
                              <p:par>
                                <p:cTn id="84" presetID="1" presetClass="mediacall" presetSubtype="0" fill="hold" nodeType="withEffect">
                                  <p:stCondLst>
                                    <p:cond delay="0"/>
                                  </p:stCondLst>
                                  <p:childTnLst>
                                    <p:cmd type="call" cmd="playFrom(0.0)">
                                      <p:cBhvr>
                                        <p:cTn id="85" dur="6994" fill="hold"/>
                                        <p:tgtEl>
                                          <p:spTgt spid="2"/>
                                        </p:tgtEl>
                                      </p:cBhvr>
                                    </p:cmd>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9"/>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1000"/>
                                        <p:tgtEl>
                                          <p:spTgt spid="32"/>
                                        </p:tgtEl>
                                      </p:cBhvr>
                                    </p:animEffect>
                                  </p:childTnLst>
                                </p:cTn>
                              </p:par>
                              <p:par>
                                <p:cTn id="92" presetID="10"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childTnLst>
                                  <p:subTnLst>
                                    <p:audio>
                                      <p:cMediaNode>
                                        <p:cTn display="0" masterRel="sameClick">
                                          <p:stCondLst>
                                            <p:cond evt="begin" delay="0">
                                              <p:tn val="92"/>
                                            </p:cond>
                                          </p:stCondLst>
                                          <p:endCondLst>
                                            <p:cond evt="onStopAudio" delay="0">
                                              <p:tgtEl>
                                                <p:sldTgt/>
                                              </p:tgtEl>
                                            </p:cond>
                                          </p:endCondLst>
                                        </p:cTn>
                                        <p:tgtEl>
                                          <p:sndTgt r:embed="rId4" name="applause.wav"/>
                                        </p:tgtEl>
                                      </p:cMediaNode>
                                    </p:audio>
                                  </p:subTnLst>
                                </p:cTn>
                              </p:par>
                              <p:par>
                                <p:cTn id="95" presetID="1" presetClass="emph" presetSubtype="2" fill="hold" nodeType="withEffect">
                                  <p:stCondLst>
                                    <p:cond delay="0"/>
                                  </p:stCondLst>
                                  <p:childTnLst>
                                    <p:animClr clrSpc="rgb" dir="cw">
                                      <p:cBhvr>
                                        <p:cTn id="96" dur="2000" fill="hold"/>
                                        <p:tgtEl>
                                          <p:spTgt spid="17"/>
                                        </p:tgtEl>
                                        <p:attrNameLst>
                                          <p:attrName>fillcolor</p:attrName>
                                        </p:attrNameLst>
                                      </p:cBhvr>
                                      <p:to>
                                        <a:srgbClr val="777777"/>
                                      </p:to>
                                    </p:animClr>
                                    <p:set>
                                      <p:cBhvr>
                                        <p:cTn id="97" dur="2000" fill="hold"/>
                                        <p:tgtEl>
                                          <p:spTgt spid="17"/>
                                        </p:tgtEl>
                                        <p:attrNameLst>
                                          <p:attrName>fill.type</p:attrName>
                                        </p:attrNameLst>
                                      </p:cBhvr>
                                      <p:to>
                                        <p:strVal val="solid"/>
                                      </p:to>
                                    </p:set>
                                    <p:set>
                                      <p:cBhvr>
                                        <p:cTn id="98" dur="2000" fill="hold"/>
                                        <p:tgtEl>
                                          <p:spTgt spid="17"/>
                                        </p:tgtEl>
                                        <p:attrNameLst>
                                          <p:attrName>fill.on</p:attrName>
                                        </p:attrNameLst>
                                      </p:cBhvr>
                                      <p:to>
                                        <p:strVal val="true"/>
                                      </p:to>
                                    </p:set>
                                  </p:childTnLst>
                                </p:cTn>
                              </p:par>
                              <p:par>
                                <p:cTn id="99" presetID="1" presetClass="emph" presetSubtype="2" fill="hold" nodeType="withEffect">
                                  <p:stCondLst>
                                    <p:cond delay="0"/>
                                  </p:stCondLst>
                                  <p:childTnLst>
                                    <p:animClr clrSpc="rgb" dir="cw">
                                      <p:cBhvr>
                                        <p:cTn id="100" dur="2000" fill="hold"/>
                                        <p:tgtEl>
                                          <p:spTgt spid="15"/>
                                        </p:tgtEl>
                                        <p:attrNameLst>
                                          <p:attrName>fillcolor</p:attrName>
                                        </p:attrNameLst>
                                      </p:cBhvr>
                                      <p:to>
                                        <a:srgbClr val="777777"/>
                                      </p:to>
                                    </p:animClr>
                                    <p:set>
                                      <p:cBhvr>
                                        <p:cTn id="101" dur="2000" fill="hold"/>
                                        <p:tgtEl>
                                          <p:spTgt spid="15"/>
                                        </p:tgtEl>
                                        <p:attrNameLst>
                                          <p:attrName>fill.type</p:attrName>
                                        </p:attrNameLst>
                                      </p:cBhvr>
                                      <p:to>
                                        <p:strVal val="solid"/>
                                      </p:to>
                                    </p:set>
                                    <p:set>
                                      <p:cBhvr>
                                        <p:cTn id="102" dur="2000" fill="hold"/>
                                        <p:tgtEl>
                                          <p:spTgt spid="15"/>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2000" fill="hold"/>
                                        <p:tgtEl>
                                          <p:spTgt spid="13"/>
                                        </p:tgtEl>
                                        <p:attrNameLst>
                                          <p:attrName>fillcolor</p:attrName>
                                        </p:attrNameLst>
                                      </p:cBhvr>
                                      <p:to>
                                        <a:srgbClr val="777777"/>
                                      </p:to>
                                    </p:animClr>
                                    <p:set>
                                      <p:cBhvr>
                                        <p:cTn id="105" dur="2000" fill="hold"/>
                                        <p:tgtEl>
                                          <p:spTgt spid="13"/>
                                        </p:tgtEl>
                                        <p:attrNameLst>
                                          <p:attrName>fill.type</p:attrName>
                                        </p:attrNameLst>
                                      </p:cBhvr>
                                      <p:to>
                                        <p:strVal val="solid"/>
                                      </p:to>
                                    </p:set>
                                    <p:set>
                                      <p:cBhvr>
                                        <p:cTn id="106" dur="2000" fill="hold"/>
                                        <p:tgtEl>
                                          <p:spTgt spid="13"/>
                                        </p:tgtEl>
                                        <p:attrNameLst>
                                          <p:attrName>fill.on</p:attrName>
                                        </p:attrNameLst>
                                      </p:cBhvr>
                                      <p:to>
                                        <p:strVal val="true"/>
                                      </p:to>
                                    </p:set>
                                  </p:childTnLst>
                                </p:cTn>
                              </p:par>
                              <p:par>
                                <p:cTn id="107" presetID="10" presetClass="entr" presetSubtype="0" fill="hold" grpId="2"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1000"/>
                                        <p:tgtEl>
                                          <p:spTgt spid="22"/>
                                        </p:tgtEl>
                                      </p:cBhvr>
                                    </p:animEffect>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1059408"/>
              <a:ext cx="3194776"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HƯỚNG DẪN VỀ NHÀ</a:t>
              </a:r>
            </a:p>
          </p:txBody>
        </p:sp>
      </p:grpSp>
      <p:sp>
        <p:nvSpPr>
          <p:cNvPr id="7" name="TextBox 6">
            <a:extLst>
              <a:ext uri="{FF2B5EF4-FFF2-40B4-BE49-F238E27FC236}">
                <a16:creationId xmlns:a16="http://schemas.microsoft.com/office/drawing/2014/main" id="{D9D8B25B-D5F1-292C-1CA1-FF6624CB0B28}"/>
              </a:ext>
            </a:extLst>
          </p:cNvPr>
          <p:cNvSpPr txBox="1"/>
          <p:nvPr/>
        </p:nvSpPr>
        <p:spPr>
          <a:xfrm>
            <a:off x="1393236" y="2150000"/>
            <a:ext cx="9591138" cy="120032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C</a:t>
            </a:r>
            <a:r>
              <a:rPr lang="vi-VN" sz="2400">
                <a:solidFill>
                  <a:prstClr val="black"/>
                </a:solidFill>
                <a:latin typeface="Open Sans" panose="020B0606030504020204" pitchFamily="34" charset="0"/>
                <a:ea typeface="Open Sans" panose="020B0606030504020204" pitchFamily="34" charset="0"/>
                <a:cs typeface="Open Sans" panose="020B0606030504020204" pitchFamily="34" charset="0"/>
              </a:rPr>
              <a:t>huyển tệp bảng tính ở phần Thực hành vào email và về nhà hoàn thiện. </a:t>
            </a:r>
            <a:endPar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defRPr/>
            </a:pPr>
            <a:r>
              <a:rPr lang="vi-VN" sz="2400">
                <a:solidFill>
                  <a:prstClr val="black"/>
                </a:solidFill>
                <a:latin typeface="Open Sans" panose="020B0606030504020204" pitchFamily="34" charset="0"/>
                <a:ea typeface="Open Sans" panose="020B0606030504020204" pitchFamily="34" charset="0"/>
                <a:cs typeface="Open Sans" panose="020B0606030504020204" pitchFamily="34" charset="0"/>
              </a:rPr>
              <a:t>Đọc trước nội dung phần tiếp theo: Lọc dữ liệu</a:t>
            </a:r>
            <a:endParaRPr kumimoji="0" lang="vi-VN"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7454343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8F3BFA0-8A12-B80E-18EA-9B4614403BF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261" b="4153"/>
          <a:stretch/>
        </p:blipFill>
        <p:spPr bwMode="auto">
          <a:xfrm>
            <a:off x="20" y="0"/>
            <a:ext cx="12191980" cy="6857990"/>
          </a:xfrm>
          <a:prstGeom prst="rect">
            <a:avLst/>
          </a:prstGeom>
          <a:solidFill>
            <a:srgbClr val="FFFFFF"/>
          </a:solidFill>
        </p:spPr>
      </p:pic>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7069997" y="2318098"/>
            <a:ext cx="4761571" cy="2981093"/>
          </a:xfrm>
        </p:spPr>
        <p:txBody>
          <a:bodyPr vert="horz" lIns="91440" tIns="45720" rIns="91440" bIns="45720" rtlCol="0" anchor="b">
            <a:normAutofit/>
          </a:bodyPr>
          <a:lstStyle/>
          <a:p>
            <a:pPr algn="r">
              <a:lnSpc>
                <a:spcPct val="90000"/>
              </a:lnSpc>
            </a:pPr>
            <a:b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t>TIẾT 12</a:t>
            </a:r>
            <a:b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t>BÀI 6: SẮP XẾP VÀ LỌC DỮ LIỆU</a:t>
            </a:r>
            <a:b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br>
            <a:endParaRPr lang="en-US" b="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228595" y="5285422"/>
            <a:ext cx="4761571" cy="1253490"/>
          </a:xfrm>
        </p:spPr>
        <p:txBody>
          <a:bodyPr vert="horz" lIns="91440" tIns="45720" rIns="91440" bIns="45720" rtlCol="0" anchor="t">
            <a:normAutofit/>
          </a:bodyPr>
          <a:lstStyle/>
          <a:p>
            <a:pPr algn="r"/>
            <a:r>
              <a:rPr lang="en-US" sz="1600" b="1">
                <a:solidFill>
                  <a:srgbClr val="FFFFFF"/>
                </a:solidFill>
                <a:latin typeface="Open Sans" panose="020B0606030504020204" pitchFamily="34" charset="0"/>
                <a:ea typeface="Open Sans" panose="020B0606030504020204" pitchFamily="34" charset="0"/>
                <a:cs typeface="Open Sans" panose="020B0606030504020204" pitchFamily="34" charset="0"/>
              </a:rPr>
              <a:t>Người dạy: Thầy Giáo Tin</a:t>
            </a:r>
          </a:p>
          <a:p>
            <a:pPr algn="r"/>
            <a:endParaRPr lang="en-US" sz="16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0"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092"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2</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324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3373973" y="5247626"/>
            <a:ext cx="5531945" cy="1477328"/>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Phiếu khảo sát ở hình 6.1 gồm 3 thông tin chính là: </a:t>
            </a:r>
            <a:r>
              <a:rPr lang="vi-VN">
                <a:solidFill>
                  <a:srgbClr val="FF0000"/>
                </a:solidFill>
                <a:latin typeface="Open Sans" panose="020B0606030504020204" pitchFamily="34" charset="0"/>
                <a:ea typeface="Open Sans" panose="020B0606030504020204" pitchFamily="34" charset="0"/>
                <a:cs typeface="Open Sans" panose="020B0606030504020204" pitchFamily="34" charset="0"/>
              </a:rPr>
              <a:t>Họ và tên học sinh</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b="1">
                <a:solidFill>
                  <a:srgbClr val="FFC000"/>
                </a:solidFill>
                <a:latin typeface="Open Sans" panose="020B0606030504020204" pitchFamily="34" charset="0"/>
                <a:ea typeface="Open Sans" panose="020B0606030504020204" pitchFamily="34" charset="0"/>
                <a:cs typeface="Open Sans" panose="020B0606030504020204" pitchFamily="34" charset="0"/>
              </a:rPr>
              <a:t>Tổ</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 và </a:t>
            </a:r>
            <a:r>
              <a:rPr lang="vi-VN">
                <a:solidFill>
                  <a:srgbClr val="FF0000"/>
                </a:solidFill>
                <a:latin typeface="Open Sans" panose="020B0606030504020204" pitchFamily="34" charset="0"/>
                <a:ea typeface="Open Sans" panose="020B0606030504020204" pitchFamily="34" charset="0"/>
                <a:cs typeface="Open Sans" panose="020B0606030504020204" pitchFamily="34" charset="0"/>
              </a:rPr>
              <a:t>Nội dung</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 Ba thông tin này là tiêu đề của các cột dữ liệu. Để dễ dàng quan sát tên học sinh phải chúng ta sẽ tách họ tên thành hai phần là họ đệm và tên.</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751631"/>
              <a:ext cx="31947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1. Sử dụng phần mềm bảng tính trợ giúp giải quyết bài toán thực tế</a:t>
              </a:r>
              <a:endParaRPr kumimoji="0" lang="vi-VN" sz="2000" b="0" i="0" u="none" strike="noStrike" kern="1200" cap="none" spc="0" normalizeH="0" baseline="0" noProof="0">
                <a:ln>
                  <a:noFill/>
                </a:ln>
                <a:solidFill>
                  <a:srgbClr val="0070C0"/>
                </a:solidFill>
                <a:effectLst/>
                <a:uLnTx/>
                <a:uFillTx/>
                <a:latin typeface="Arial" panose="020B0604020202020204" pitchFamily="34" charset="0"/>
              </a:endParaRPr>
            </a:p>
          </p:txBody>
        </p:sp>
      </p:grpSp>
      <p:pic>
        <p:nvPicPr>
          <p:cNvPr id="10" name="Picture 9">
            <a:extLst>
              <a:ext uri="{FF2B5EF4-FFF2-40B4-BE49-F238E27FC236}">
                <a16:creationId xmlns:a16="http://schemas.microsoft.com/office/drawing/2014/main" id="{5F9CEADD-07DD-D886-05E4-75764C7D4E40}"/>
              </a:ext>
            </a:extLst>
          </p:cNvPr>
          <p:cNvPicPr>
            <a:picLocks noChangeAspect="1"/>
          </p:cNvPicPr>
          <p:nvPr/>
        </p:nvPicPr>
        <p:blipFill>
          <a:blip r:embed="rId3"/>
          <a:stretch>
            <a:fillRect/>
          </a:stretch>
        </p:blipFill>
        <p:spPr>
          <a:xfrm>
            <a:off x="3373973" y="1511041"/>
            <a:ext cx="5444055" cy="3536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5866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751631"/>
              <a:ext cx="31947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1. Sử dụng phần mềm bảng tính trợ giúp giải quyết bài toán thực tế</a:t>
              </a:r>
              <a:endParaRPr kumimoji="0" lang="vi-VN" sz="2000" b="0" i="0" u="none" strike="noStrike" kern="1200" cap="none" spc="0" normalizeH="0" baseline="0" noProof="0">
                <a:ln>
                  <a:noFill/>
                </a:ln>
                <a:solidFill>
                  <a:srgbClr val="0070C0"/>
                </a:solidFill>
                <a:effectLst/>
                <a:uLnTx/>
                <a:uFillTx/>
                <a:latin typeface="Arial" panose="020B0604020202020204" pitchFamily="34" charset="0"/>
              </a:endParaRPr>
            </a:p>
          </p:txBody>
        </p:sp>
      </p:grpSp>
      <p:pic>
        <p:nvPicPr>
          <p:cNvPr id="2" name="y2meta.com-2 Minute Timer-(1080p)">
            <a:hlinkClick r:id="" action="ppaction://media"/>
            <a:extLst>
              <a:ext uri="{FF2B5EF4-FFF2-40B4-BE49-F238E27FC236}">
                <a16:creationId xmlns:a16="http://schemas.microsoft.com/office/drawing/2014/main" id="{F55DDA1F-A79D-A054-BCC2-6E2BC314C70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7563" t="26213" r="19074" b="25961"/>
          <a:stretch/>
        </p:blipFill>
        <p:spPr>
          <a:xfrm>
            <a:off x="5659055" y="5137504"/>
            <a:ext cx="2972267" cy="1261927"/>
          </a:xfrm>
          <a:prstGeom prst="rect">
            <a:avLst/>
          </a:prstGeom>
        </p:spPr>
      </p:pic>
      <p:sp>
        <p:nvSpPr>
          <p:cNvPr id="4" name="Arrow: Pentagon 3">
            <a:extLst>
              <a:ext uri="{FF2B5EF4-FFF2-40B4-BE49-F238E27FC236}">
                <a16:creationId xmlns:a16="http://schemas.microsoft.com/office/drawing/2014/main" id="{D93E0B8A-C64F-3BE5-B04A-A73BD1553028}"/>
              </a:ext>
            </a:extLst>
          </p:cNvPr>
          <p:cNvSpPr/>
          <p:nvPr/>
        </p:nvSpPr>
        <p:spPr>
          <a:xfrm>
            <a:off x="5269593" y="5090708"/>
            <a:ext cx="4164147" cy="1308723"/>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Xem KQ">
            <a:extLst>
              <a:ext uri="{FF2B5EF4-FFF2-40B4-BE49-F238E27FC236}">
                <a16:creationId xmlns:a16="http://schemas.microsoft.com/office/drawing/2014/main" id="{4FF5BD52-DB6D-9316-CEA4-6AB4C88E2BF4}"/>
              </a:ext>
            </a:extLst>
          </p:cNvPr>
          <p:cNvGrpSpPr/>
          <p:nvPr/>
        </p:nvGrpSpPr>
        <p:grpSpPr>
          <a:xfrm>
            <a:off x="2829421" y="5039536"/>
            <a:ext cx="1364272" cy="1364272"/>
            <a:chOff x="1529772" y="4472665"/>
            <a:chExt cx="1364272" cy="1364272"/>
          </a:xfrm>
        </p:grpSpPr>
        <p:pic>
          <p:nvPicPr>
            <p:cNvPr id="8" name="Picture 2" descr="Note Cartoon Vector Art PNG Images | Free Download On Pngtree">
              <a:extLst>
                <a:ext uri="{FF2B5EF4-FFF2-40B4-BE49-F238E27FC236}">
                  <a16:creationId xmlns:a16="http://schemas.microsoft.com/office/drawing/2014/main" id="{14FE4F11-CC30-85D5-3035-9CF3AD1F0B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D44273-1600-C258-CD87-66923D452090}"/>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71B7D3F8-E1AE-A88F-0B2F-7AD30947A8BE}"/>
              </a:ext>
            </a:extLst>
          </p:cNvPr>
          <p:cNvSpPr txBox="1"/>
          <p:nvPr/>
        </p:nvSpPr>
        <p:spPr>
          <a:xfrm>
            <a:off x="3373973" y="1549788"/>
            <a:ext cx="5531945" cy="646331"/>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Các bạn HS lớp 8A cần thực hiện những thao tác nào để xử lí dữ liệu?</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4599606-FE9F-C16B-C0A1-F943A3706725}"/>
              </a:ext>
            </a:extLst>
          </p:cNvPr>
          <p:cNvSpPr txBox="1"/>
          <p:nvPr/>
        </p:nvSpPr>
        <p:spPr>
          <a:xfrm>
            <a:off x="3373973" y="2302384"/>
            <a:ext cx="5531945" cy="203132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 Các thao tác mà các bạn lớp 8A cần thực hiện:</a:t>
            </a:r>
          </a:p>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a)</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Họ và tên học sinh trong bảng kết quả cần được sắp xếp theo thứ tự của bảng chữ cái để tìm kiếm.</a:t>
            </a:r>
          </a:p>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b)</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Ở mỗi nội dung tin học, danh sách học sinh muốn tìm hiểu thêm là những ai?</a:t>
            </a:r>
          </a:p>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c)</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Nội dung tin học nào có nhiều học sinh lựa chọn nhất? Đó là những học sinh nào?</a:t>
            </a:r>
          </a:p>
        </p:txBody>
      </p:sp>
      <p:sp>
        <p:nvSpPr>
          <p:cNvPr id="12" name="TextBox 11">
            <a:extLst>
              <a:ext uri="{FF2B5EF4-FFF2-40B4-BE49-F238E27FC236}">
                <a16:creationId xmlns:a16="http://schemas.microsoft.com/office/drawing/2014/main" id="{0BF522A7-F121-DD90-3A7C-2F7609FCBF70}"/>
              </a:ext>
            </a:extLst>
          </p:cNvPr>
          <p:cNvSpPr txBox="1"/>
          <p:nvPr/>
        </p:nvSpPr>
        <p:spPr>
          <a:xfrm>
            <a:off x="2880225" y="5137504"/>
            <a:ext cx="6744066" cy="120032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Chúng ta có thể sử dụng chức năng </a:t>
            </a:r>
            <a:r>
              <a:rPr lang="vi-VN" b="1">
                <a:solidFill>
                  <a:prstClr val="black"/>
                </a:solidFill>
                <a:latin typeface="Open Sans" panose="020B0606030504020204" pitchFamily="34" charset="0"/>
                <a:ea typeface="Open Sans" panose="020B0606030504020204" pitchFamily="34" charset="0"/>
                <a:cs typeface="Open Sans" panose="020B0606030504020204" pitchFamily="34" charset="0"/>
              </a:rPr>
              <a:t>sắp xếp và lọc dữ liệu </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để giải quyết những yêu cầu của bài toán thực tế ở trên.</a:t>
            </a: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defRPr/>
            </a:pPr>
            <a:endParaRPr lang="vi-VN">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Cartoon Teacher PNG - PNG All">
            <a:extLst>
              <a:ext uri="{FF2B5EF4-FFF2-40B4-BE49-F238E27FC236}">
                <a16:creationId xmlns:a16="http://schemas.microsoft.com/office/drawing/2014/main" id="{26B9B0C0-5D1E-4AA0-A895-D744B8DC0C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3940" y="4480730"/>
            <a:ext cx="1440691" cy="233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703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par>
                                <p:cTn id="14" presetID="1" presetClass="entr" presetSubtype="0" fill="hold" grpId="1"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par>
                          <p:cTn id="25" fill="hold">
                            <p:stCondLst>
                              <p:cond delay="500"/>
                            </p:stCondLst>
                            <p:childTnLst>
                              <p:par>
                                <p:cTn id="26" presetID="12" presetClass="entr" presetSubtype="8" fill="hold" grpId="1"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1000"/>
                                        <p:tgtEl>
                                          <p:spTgt spid="12"/>
                                        </p:tgtEl>
                                        <p:attrNameLst>
                                          <p:attrName>ppt_x</p:attrName>
                                        </p:attrNameLst>
                                      </p:cBhvr>
                                      <p:tavLst>
                                        <p:tav tm="0">
                                          <p:val>
                                            <p:strVal val="#ppt_x-#ppt_w*1.125000"/>
                                          </p:val>
                                        </p:tav>
                                        <p:tav tm="100000">
                                          <p:val>
                                            <p:strVal val="#ppt_x"/>
                                          </p:val>
                                        </p:tav>
                                      </p:tavLst>
                                    </p:anim>
                                    <p:animEffect transition="in" filter="wipe(right)">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exit" presetSubtype="2" fill="hold" grpId="0" nodeType="clickEffect">
                                  <p:stCondLst>
                                    <p:cond delay="0"/>
                                  </p:stCondLst>
                                  <p:childTnLst>
                                    <p:anim calcmode="lin" valueType="num">
                                      <p:cBhvr additive="base">
                                        <p:cTn id="34" dur="500"/>
                                        <p:tgtEl>
                                          <p:spTgt spid="4"/>
                                        </p:tgtEl>
                                        <p:attrNameLst>
                                          <p:attrName>ppt_x</p:attrName>
                                        </p:attrNameLst>
                                      </p:cBhvr>
                                      <p:tavLst>
                                        <p:tav tm="0">
                                          <p:val>
                                            <p:strVal val="ppt_x"/>
                                          </p:val>
                                        </p:tav>
                                        <p:tav tm="100000">
                                          <p:val>
                                            <p:strVal val="1+ppt_w/2"/>
                                          </p:val>
                                        </p:tav>
                                      </p:tavLst>
                                    </p:anim>
                                    <p:anim calcmode="lin" valueType="num">
                                      <p:cBhvr additive="base">
                                        <p:cTn id="35" dur="500"/>
                                        <p:tgtEl>
                                          <p:spTgt spid="4"/>
                                        </p:tgtEl>
                                        <p:attrNameLst>
                                          <p:attrName>ppt_y</p:attrName>
                                        </p:attrNameLst>
                                      </p:cBhvr>
                                      <p:tavLst>
                                        <p:tav tm="0">
                                          <p:val>
                                            <p:strVal val="ppt_y"/>
                                          </p:val>
                                        </p:tav>
                                        <p:tav tm="100000">
                                          <p:val>
                                            <p:strVal val="ppt_y"/>
                                          </p:val>
                                        </p:tav>
                                      </p:tavLst>
                                    </p:anim>
                                    <p:set>
                                      <p:cBhvr>
                                        <p:cTn id="36" dur="1" fill="hold">
                                          <p:stCondLst>
                                            <p:cond delay="499"/>
                                          </p:stCondLst>
                                        </p:cTn>
                                        <p:tgtEl>
                                          <p:spTgt spid="4"/>
                                        </p:tgtEl>
                                        <p:attrNameLst>
                                          <p:attrName>style.visibility</p:attrName>
                                        </p:attrNameLst>
                                      </p:cBhvr>
                                      <p:to>
                                        <p:strVal val="hidden"/>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35002" fill="hold"/>
                                        <p:tgtEl>
                                          <p:spTgt spid="2"/>
                                        </p:tgtEl>
                                      </p:cBhvr>
                                    </p:cmd>
                                  </p:childTnLst>
                                </p:cTn>
                              </p:par>
                            </p:childTnLst>
                          </p:cTn>
                        </p:par>
                      </p:childTnLst>
                    </p:cTn>
                  </p:par>
                </p:childTnLst>
              </p:cTn>
              <p:nextCondLst>
                <p:cond evt="onClick" delay="0">
                  <p:tgtEl>
                    <p:spTgt spid="4"/>
                  </p:tgtEl>
                </p:cond>
              </p:nextCondLst>
            </p:seq>
            <p:video>
              <p:cMediaNode vol="80000" mute="1">
                <p:cTn id="40" fill="hold" display="0">
                  <p:stCondLst>
                    <p:cond delay="indefinite"/>
                  </p:stCondLst>
                </p:cTn>
                <p:tgtEl>
                  <p:spTgt spid="2"/>
                </p:tgtEl>
              </p:cMediaNode>
            </p:video>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childTnLst>
              </p:cTn>
              <p:nextCondLst>
                <p:cond evt="onClick" delay="0">
                  <p:tgtEl>
                    <p:spTgt spid="7"/>
                  </p:tgtEl>
                </p:cond>
              </p:nextCondLst>
            </p:seq>
          </p:childTnLst>
        </p:cTn>
      </p:par>
    </p:tnLst>
    <p:bldLst>
      <p:bldP spid="4" grpId="0" animBg="1"/>
      <p:bldP spid="4" grpId="1" animBg="1"/>
      <p:bldP spid="18" grpId="0" animBg="1"/>
      <p:bldP spid="11"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3373973" y="5247626"/>
            <a:ext cx="5531945" cy="923330"/>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Em hãy nêu tiêu chí sắp xếp danh sách học sinh theo thứ tự của bảng chữ cái trong bảng kết quả ở hình 6.2</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751631"/>
              <a:ext cx="31947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1. Sử dụng phần mềm bảng tính trợ giúp giải quyết bài toán thực tế</a:t>
              </a:r>
              <a:endParaRPr kumimoji="0" lang="vi-VN" sz="2000" b="0" i="0" u="none" strike="noStrike" kern="1200" cap="none" spc="0" normalizeH="0" baseline="0" noProof="0">
                <a:ln>
                  <a:noFill/>
                </a:ln>
                <a:solidFill>
                  <a:srgbClr val="0070C0"/>
                </a:solidFill>
                <a:effectLst/>
                <a:uLnTx/>
                <a:uFillTx/>
                <a:latin typeface="Arial" panose="020B0604020202020204" pitchFamily="34" charset="0"/>
              </a:endParaRPr>
            </a:p>
          </p:txBody>
        </p:sp>
      </p:grpSp>
      <p:pic>
        <p:nvPicPr>
          <p:cNvPr id="10" name="Picture 9">
            <a:extLst>
              <a:ext uri="{FF2B5EF4-FFF2-40B4-BE49-F238E27FC236}">
                <a16:creationId xmlns:a16="http://schemas.microsoft.com/office/drawing/2014/main" id="{5F9CEADD-07DD-D886-05E4-75764C7D4E40}"/>
              </a:ext>
            </a:extLst>
          </p:cNvPr>
          <p:cNvPicPr>
            <a:picLocks noChangeAspect="1"/>
          </p:cNvPicPr>
          <p:nvPr/>
        </p:nvPicPr>
        <p:blipFill>
          <a:blip r:embed="rId3"/>
          <a:stretch>
            <a:fillRect/>
          </a:stretch>
        </p:blipFill>
        <p:spPr>
          <a:xfrm>
            <a:off x="3373973" y="1511041"/>
            <a:ext cx="5444055" cy="3536450"/>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8328562-0AB6-2649-9323-C40B98DEF236}"/>
              </a:ext>
            </a:extLst>
          </p:cNvPr>
          <p:cNvSpPr txBox="1"/>
          <p:nvPr/>
        </p:nvSpPr>
        <p:spPr>
          <a:xfrm>
            <a:off x="6002364" y="1198640"/>
            <a:ext cx="5531945" cy="408623"/>
          </a:xfrm>
          <a:prstGeom prst="wedgeRoundRectCallout">
            <a:avLst>
              <a:gd name="adj1" fmla="val -45377"/>
              <a:gd name="adj2" fmla="val 184559"/>
              <a:gd name="adj3" fmla="val 16667"/>
            </a:avLst>
          </a:prstGeom>
          <a:solidFill>
            <a:srgbClr val="FFFF00"/>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 Sắp xếp theo cột Tên trước rồi đến cột Họ đệm.</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35630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108447" y="2072347"/>
            <a:ext cx="5531945" cy="646331"/>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Sắp xếp cột Tên của bảng kết quả khảo sát lớp 8A ở hình 6.2 theo thứ tự bảng chữ cái.</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597743"/>
              <a:ext cx="3194776"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2. Thực hành: Sắp xếp dữ liệu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a. Sắp xếp dữ liệu theo một tiêu chí</a:t>
              </a:r>
            </a:p>
          </p:txBody>
        </p:sp>
      </p:grpSp>
      <p:pic>
        <p:nvPicPr>
          <p:cNvPr id="4" name="Picture 3">
            <a:extLst>
              <a:ext uri="{FF2B5EF4-FFF2-40B4-BE49-F238E27FC236}">
                <a16:creationId xmlns:a16="http://schemas.microsoft.com/office/drawing/2014/main" id="{7C4EE9E3-BA48-2B90-908E-45F3E04A0FC7}"/>
              </a:ext>
            </a:extLst>
          </p:cNvPr>
          <p:cNvPicPr>
            <a:picLocks noChangeAspect="1"/>
          </p:cNvPicPr>
          <p:nvPr/>
        </p:nvPicPr>
        <p:blipFill>
          <a:blip r:embed="rId3"/>
          <a:stretch>
            <a:fillRect/>
          </a:stretch>
        </p:blipFill>
        <p:spPr>
          <a:xfrm>
            <a:off x="6197560" y="395674"/>
            <a:ext cx="5444055" cy="353645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CFB0A5B-2E0F-9873-51EE-56AD39658946}"/>
              </a:ext>
            </a:extLst>
          </p:cNvPr>
          <p:cNvPicPr>
            <a:picLocks noChangeAspect="1"/>
          </p:cNvPicPr>
          <p:nvPr/>
        </p:nvPicPr>
        <p:blipFill>
          <a:blip r:embed="rId4"/>
          <a:stretch>
            <a:fillRect/>
          </a:stretch>
        </p:blipFill>
        <p:spPr>
          <a:xfrm>
            <a:off x="5814012" y="4261227"/>
            <a:ext cx="6042009" cy="2308324"/>
          </a:xfrm>
          <a:prstGeom prst="rect">
            <a:avLst/>
          </a:prstGeom>
        </p:spPr>
      </p:pic>
      <p:sp>
        <p:nvSpPr>
          <p:cNvPr id="9" name="TextBox 8">
            <a:extLst>
              <a:ext uri="{FF2B5EF4-FFF2-40B4-BE49-F238E27FC236}">
                <a16:creationId xmlns:a16="http://schemas.microsoft.com/office/drawing/2014/main" id="{A52B0D40-6F0E-7D69-5A6A-369EC49A2D30}"/>
              </a:ext>
            </a:extLst>
          </p:cNvPr>
          <p:cNvSpPr txBox="1"/>
          <p:nvPr/>
        </p:nvSpPr>
        <p:spPr>
          <a:xfrm>
            <a:off x="108447" y="4261227"/>
            <a:ext cx="5531945" cy="2308324"/>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Hướng dẫn: </a:t>
            </a: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defRPr/>
            </a:pPr>
            <a:r>
              <a:rPr kumimoji="0" lang="en-US"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Bước</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1: C</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họn vùng dữ liệu cần sắp xếp là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 Trong vùng dữ liệu này, hàng 2 là hàng tiêu đề của bảng, các hàng còn lại là dữ liệu cần sắp xếp.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ước 2</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rong thẻ data chọn nhóm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ort and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ilte</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r,</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chọn lệnh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ort để mở hộp thoại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ort. Các bước tiếp theo thực hiện như minh họa trong hình 6.3</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họn </a:t>
            </a:r>
            <a:r>
              <a:rPr kumimoji="0" lang="vi-VN" b="1"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OK</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để hoàn thành việc sắp xếp</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vi-VN"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01DE2493-F284-EA70-3876-68699EA62C89}"/>
              </a:ext>
            </a:extLst>
          </p:cNvPr>
          <p:cNvPicPr>
            <a:picLocks noChangeAspect="1"/>
          </p:cNvPicPr>
          <p:nvPr/>
        </p:nvPicPr>
        <p:blipFill>
          <a:blip r:embed="rId5"/>
          <a:stretch>
            <a:fillRect/>
          </a:stretch>
        </p:blipFill>
        <p:spPr>
          <a:xfrm>
            <a:off x="2372278" y="1997928"/>
            <a:ext cx="6042009" cy="4282789"/>
          </a:xfrm>
          <a:prstGeom prst="rect">
            <a:avLst/>
          </a:prstGeom>
        </p:spPr>
      </p:pic>
    </p:spTree>
    <p:extLst>
      <p:ext uri="{BB962C8B-B14F-4D97-AF65-F5344CB8AC3E}">
        <p14:creationId xmlns:p14="http://schemas.microsoft.com/office/powerpoint/2010/main" val="3484822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1462685" y="4708000"/>
            <a:ext cx="9591138" cy="1754326"/>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Trong bảng tính ở hình 6.4, tên học sinh đã được sắp xếp theo thứ tự bảng chữ cái. Tuy nhiên, có 2 học sinh cùng tên là </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T</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rang, nhưng bạn Ngô Hà Trang được sắp xếp trước bạn Đặng Mai Trang, trong khi chữ N đứng sau chữ đ trong bảng chữ cái. Như vậy, để danh sách học sinh hiển thị theo đúng yêu cầu, em cần bổ sung thêm tiêu chí thứ 2 là sắp xếp Họ đệm. Khi đó, nếu cùng giá trị trên cột tên, các hàng của bảng tính sẽ được sắp xếp theo thứ tự chữ cái của cột Họ đệm.</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597743"/>
              <a:ext cx="3194776"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2. Thực hành: Sắp xếp dữ liệu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a. Sắp xếp dữ liệu theo </a:t>
              </a:r>
              <a:r>
                <a:rPr lang="en-US" sz="2000" b="1">
                  <a:solidFill>
                    <a:srgbClr val="0070C0"/>
                  </a:solidFill>
                  <a:latin typeface="Open Sans" panose="020B0606030504020204" pitchFamily="34" charset="0"/>
                  <a:ea typeface="Open Sans" panose="020B0606030504020204" pitchFamily="34" charset="0"/>
                  <a:cs typeface="Open Sans" panose="020B0606030504020204" pitchFamily="34" charset="0"/>
                </a:rPr>
                <a:t>nhiều</a:t>
              </a: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tiêu chí</a:t>
              </a:r>
            </a:p>
          </p:txBody>
        </p:sp>
      </p:grpSp>
      <p:pic>
        <p:nvPicPr>
          <p:cNvPr id="4" name="Picture 3">
            <a:extLst>
              <a:ext uri="{FF2B5EF4-FFF2-40B4-BE49-F238E27FC236}">
                <a16:creationId xmlns:a16="http://schemas.microsoft.com/office/drawing/2014/main" id="{7C4EE9E3-BA48-2B90-908E-45F3E04A0F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20853" y="184434"/>
            <a:ext cx="5550294" cy="393169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65C80C4-0701-9204-B842-78539ACC169C}"/>
              </a:ext>
            </a:extLst>
          </p:cNvPr>
          <p:cNvSpPr/>
          <p:nvPr/>
        </p:nvSpPr>
        <p:spPr>
          <a:xfrm>
            <a:off x="3761772" y="3136739"/>
            <a:ext cx="2476982" cy="53243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D9D8B25B-D5F1-292C-1CA1-FF6624CB0B28}"/>
              </a:ext>
            </a:extLst>
          </p:cNvPr>
          <p:cNvSpPr txBox="1"/>
          <p:nvPr/>
        </p:nvSpPr>
        <p:spPr>
          <a:xfrm>
            <a:off x="1462685" y="4271529"/>
            <a:ext cx="9591138" cy="369332"/>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B</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ổ sung việc sắp xếp dựa trên họ đệm vào tệp bảng tính đã thực hành ở nhiệm vụ trước.</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8051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0" presetClass="entr" presetSubtype="0" repeatCount="indefinite"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597743"/>
              <a:ext cx="3194776"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2. Thực hành: Sắp xếp dữ liệu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a. Sắp xếp dữ liệu theo </a:t>
              </a:r>
              <a:r>
                <a:rPr lang="en-US" sz="2000" b="1">
                  <a:solidFill>
                    <a:srgbClr val="0070C0"/>
                  </a:solidFill>
                  <a:latin typeface="Open Sans" panose="020B0606030504020204" pitchFamily="34" charset="0"/>
                  <a:ea typeface="Open Sans" panose="020B0606030504020204" pitchFamily="34" charset="0"/>
                  <a:cs typeface="Open Sans" panose="020B0606030504020204" pitchFamily="34" charset="0"/>
                </a:rPr>
                <a:t>nhiều</a:t>
              </a: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tiêu chí</a:t>
              </a:r>
            </a:p>
          </p:txBody>
        </p:sp>
      </p:grpSp>
      <p:sp>
        <p:nvSpPr>
          <p:cNvPr id="7" name="TextBox 6">
            <a:extLst>
              <a:ext uri="{FF2B5EF4-FFF2-40B4-BE49-F238E27FC236}">
                <a16:creationId xmlns:a16="http://schemas.microsoft.com/office/drawing/2014/main" id="{D9D8B25B-D5F1-292C-1CA1-FF6624CB0B28}"/>
              </a:ext>
            </a:extLst>
          </p:cNvPr>
          <p:cNvSpPr txBox="1"/>
          <p:nvPr/>
        </p:nvSpPr>
        <p:spPr>
          <a:xfrm>
            <a:off x="1462685" y="2150000"/>
            <a:ext cx="9591138" cy="369332"/>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B</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ổ sung việc sắp xếp dựa trên họ đệm vào tệp bảng tính đã thực hành ở nhiệm vụ trước.</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F9EA0158-2513-1FC0-AD8B-129BBF311D42}"/>
              </a:ext>
            </a:extLst>
          </p:cNvPr>
          <p:cNvPicPr>
            <a:picLocks noChangeAspect="1"/>
          </p:cNvPicPr>
          <p:nvPr/>
        </p:nvPicPr>
        <p:blipFill>
          <a:blip r:embed="rId3"/>
          <a:stretch>
            <a:fillRect/>
          </a:stretch>
        </p:blipFill>
        <p:spPr>
          <a:xfrm>
            <a:off x="1387651" y="2707060"/>
            <a:ext cx="9416699" cy="4089070"/>
          </a:xfrm>
          <a:prstGeom prst="rect">
            <a:avLst/>
          </a:prstGeom>
        </p:spPr>
      </p:pic>
    </p:spTree>
    <p:extLst>
      <p:ext uri="{BB962C8B-B14F-4D97-AF65-F5344CB8AC3E}">
        <p14:creationId xmlns:p14="http://schemas.microsoft.com/office/powerpoint/2010/main" val="203664585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3000" r="-13000"/>
          </a:stretch>
        </a:blipFill>
        <a:effectLst/>
      </p:bgPr>
    </p:bg>
    <p:spTree>
      <p:nvGrpSpPr>
        <p:cNvPr id="1" name=""/>
        <p:cNvGrpSpPr/>
        <p:nvPr/>
      </p:nvGrpSpPr>
      <p:grpSpPr>
        <a:xfrm>
          <a:off x="0" y="0"/>
          <a:ext cx="0" cy="0"/>
          <a:chOff x="0" y="0"/>
          <a:chExt cx="0" cy="0"/>
        </a:xfrm>
      </p:grpSpPr>
      <p:pic>
        <p:nvPicPr>
          <p:cNvPr id="25" name="Picture 24" descr="1c98244e0147f1e783b3d16720741e69.jpg"/>
          <p:cNvPicPr>
            <a:picLocks noChangeAspect="1"/>
          </p:cNvPicPr>
          <p:nvPr/>
        </p:nvPicPr>
        <p:blipFill>
          <a:blip r:embed="rId6">
            <a:clrChange>
              <a:clrFrom>
                <a:srgbClr val="F6F6F6"/>
              </a:clrFrom>
              <a:clrTo>
                <a:srgbClr val="F6F6F6">
                  <a:alpha val="0"/>
                </a:srgbClr>
              </a:clrTo>
            </a:clrChange>
          </a:blip>
          <a:srcRect l="6182" t="55208" r="53035" b="22917"/>
          <a:stretch>
            <a:fillRect/>
          </a:stretch>
        </p:blipFill>
        <p:spPr>
          <a:xfrm>
            <a:off x="4212030" y="3944233"/>
            <a:ext cx="1387010" cy="745115"/>
          </a:xfrm>
          <a:prstGeom prst="rect">
            <a:avLst/>
          </a:prstGeom>
        </p:spPr>
      </p:pic>
      <p:pic>
        <p:nvPicPr>
          <p:cNvPr id="23" name="Picture 22" descr="18053136-tác-giả-của-một-con-gà-mái-và-bảy-quả-trứng-của-cô-trên-một-nền-trắng.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599960" y="998214"/>
            <a:ext cx="1999080" cy="2058753"/>
          </a:xfrm>
          <a:prstGeom prst="rect">
            <a:avLst/>
          </a:prstGeom>
        </p:spPr>
      </p:pic>
      <p:pic>
        <p:nvPicPr>
          <p:cNvPr id="28" name="Picture 27" descr="1c98244e0147f1e783b3d16720741e69.jpg"/>
          <p:cNvPicPr>
            <a:picLocks noChangeAspect="1"/>
          </p:cNvPicPr>
          <p:nvPr/>
        </p:nvPicPr>
        <p:blipFill>
          <a:blip r:embed="rId6">
            <a:clrChange>
              <a:clrFrom>
                <a:srgbClr val="F6F6F6"/>
              </a:clrFrom>
              <a:clrTo>
                <a:srgbClr val="F6F6F6">
                  <a:alpha val="0"/>
                </a:srgbClr>
              </a:clrTo>
            </a:clrChange>
          </a:blip>
          <a:srcRect l="36438" t="37500" r="40610" b="42708"/>
          <a:stretch>
            <a:fillRect/>
          </a:stretch>
        </p:blipFill>
        <p:spPr>
          <a:xfrm>
            <a:off x="5301056" y="3523939"/>
            <a:ext cx="1332493" cy="1159538"/>
          </a:xfrm>
          <a:prstGeom prst="rect">
            <a:avLst/>
          </a:prstGeom>
        </p:spPr>
      </p:pic>
      <p:pic>
        <p:nvPicPr>
          <p:cNvPr id="29" name="Picture 28" descr="kuik1.png"/>
          <p:cNvPicPr>
            <a:picLocks noChangeAspect="1"/>
          </p:cNvPicPr>
          <p:nvPr/>
        </p:nvPicPr>
        <p:blipFill>
          <a:blip r:embed="rId8" cstate="print"/>
          <a:stretch>
            <a:fillRect/>
          </a:stretch>
        </p:blipFill>
        <p:spPr>
          <a:xfrm>
            <a:off x="8953520" y="3714752"/>
            <a:ext cx="821180" cy="785818"/>
          </a:xfrm>
          <a:prstGeom prst="rect">
            <a:avLst/>
          </a:prstGeom>
        </p:spPr>
      </p:pic>
      <p:pic>
        <p:nvPicPr>
          <p:cNvPr id="30" name="Picture 29" descr="18013219-tác-giả-của-một-con-gà-gần-bảng-mũi-tên-trên-một-nền-trắng 2.jpg"/>
          <p:cNvPicPr>
            <a:picLocks noChangeAspect="1"/>
          </p:cNvPicPr>
          <p:nvPr/>
        </p:nvPicPr>
        <p:blipFill>
          <a:blip r:embed="rId9">
            <a:clrChange>
              <a:clrFrom>
                <a:srgbClr val="FFFFFF"/>
              </a:clrFrom>
              <a:clrTo>
                <a:srgbClr val="FFFFFF">
                  <a:alpha val="0"/>
                </a:srgbClr>
              </a:clrTo>
            </a:clrChange>
          </a:blip>
          <a:stretch>
            <a:fillRect/>
          </a:stretch>
        </p:blipFill>
        <p:spPr>
          <a:xfrm flipH="1">
            <a:off x="7176120" y="3543452"/>
            <a:ext cx="3769918" cy="3314548"/>
          </a:xfrm>
          <a:prstGeom prst="rect">
            <a:avLst/>
          </a:prstGeom>
        </p:spPr>
      </p:pic>
      <p:pic>
        <p:nvPicPr>
          <p:cNvPr id="31" name="Picture 30" descr="349de0c82228b446ebd18bb653781d4e.jpg"/>
          <p:cNvPicPr>
            <a:picLocks noChangeAspect="1"/>
          </p:cNvPicPr>
          <p:nvPr/>
        </p:nvPicPr>
        <p:blipFill>
          <a:blip r:embed="rId10" cstate="print">
            <a:clrChange>
              <a:clrFrom>
                <a:srgbClr val="F6F6F6"/>
              </a:clrFrom>
              <a:clrTo>
                <a:srgbClr val="F6F6F6">
                  <a:alpha val="0"/>
                </a:srgbClr>
              </a:clrTo>
            </a:clrChange>
          </a:blip>
          <a:srcRect t="45833" r="22500"/>
          <a:stretch>
            <a:fillRect/>
          </a:stretch>
        </p:blipFill>
        <p:spPr>
          <a:xfrm>
            <a:off x="10332970" y="6615550"/>
            <a:ext cx="278758" cy="214314"/>
          </a:xfrm>
          <a:prstGeom prst="rect">
            <a:avLst/>
          </a:prstGeom>
        </p:spPr>
      </p:pic>
      <p:sp>
        <p:nvSpPr>
          <p:cNvPr id="34" name="Rectangle 33"/>
          <p:cNvSpPr/>
          <p:nvPr/>
        </p:nvSpPr>
        <p:spPr>
          <a:xfrm>
            <a:off x="2495649" y="90273"/>
            <a:ext cx="561081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3600" b="1" dirty="0">
                <a:ln w="1905"/>
                <a:solidFill>
                  <a:schemeClr val="bg1"/>
                </a:solidFill>
                <a:effectLst>
                  <a:outerShdw blurRad="38100" dist="38100" dir="2700000" algn="tl">
                    <a:srgbClr val="000000">
                      <a:alpha val="43137"/>
                    </a:srgbClr>
                  </a:outerShdw>
                </a:effectLst>
                <a:latin typeface="Tahoma" pitchFamily="34" charset="0"/>
                <a:cs typeface="Tahoma" pitchFamily="34" charset="0"/>
              </a:rPr>
              <a:t>THU HOẠCH TRỨNG GÀ</a:t>
            </a:r>
          </a:p>
        </p:txBody>
      </p:sp>
      <p:pic>
        <p:nvPicPr>
          <p:cNvPr id="43" name="Picture 42" descr="18789247-tác-giả-của-những-con-vịt-màu-nâu-và-bốn-con-vịt-con-màu-vàng-của-cô-trên-một-nền-trắng.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10946038" y="5428804"/>
            <a:ext cx="1590074" cy="1479172"/>
          </a:xfrm>
          <a:prstGeom prst="rect">
            <a:avLst/>
          </a:prstGeom>
        </p:spPr>
      </p:pic>
      <p:pic>
        <p:nvPicPr>
          <p:cNvPr id="20" name="Picture 19" descr="coleta-de-passaros-coloridos_1096-119.jpg"/>
          <p:cNvPicPr>
            <a:picLocks noChangeAspect="1"/>
          </p:cNvPicPr>
          <p:nvPr/>
        </p:nvPicPr>
        <p:blipFill>
          <a:blip r:embed="rId12" cstate="print">
            <a:clrChange>
              <a:clrFrom>
                <a:srgbClr val="FEFEFE"/>
              </a:clrFrom>
              <a:clrTo>
                <a:srgbClr val="FEFEFE">
                  <a:alpha val="0"/>
                </a:srgbClr>
              </a:clrTo>
            </a:clrChange>
          </a:blip>
          <a:srcRect l="6630" t="74921" r="67012" b="5910"/>
          <a:stretch>
            <a:fillRect/>
          </a:stretch>
        </p:blipFill>
        <p:spPr>
          <a:xfrm>
            <a:off x="4595802" y="4714885"/>
            <a:ext cx="285752" cy="207819"/>
          </a:xfrm>
          <a:prstGeom prst="rect">
            <a:avLst/>
          </a:prstGeom>
        </p:spPr>
      </p:pic>
      <p:pic>
        <p:nvPicPr>
          <p:cNvPr id="1026" name="Picture 2" descr="C:\Users\Admin\AppData\Local\Temp\Rar$DI16.811\1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2144" y="1265859"/>
            <a:ext cx="2532250" cy="2061655"/>
          </a:xfrm>
          <a:prstGeom prst="rect">
            <a:avLst/>
          </a:prstGeom>
          <a:noFill/>
          <a:extLst>
            <a:ext uri="{909E8E84-426E-40DD-AFC4-6F175D3DCCD1}">
              <a14:hiddenFill xmlns:a14="http://schemas.microsoft.com/office/drawing/2010/main">
                <a:solidFill>
                  <a:srgbClr val="FFFFFF"/>
                </a:solidFill>
              </a14:hiddenFill>
            </a:ext>
          </a:extLst>
        </p:spPr>
      </p:pic>
      <p:pic>
        <p:nvPicPr>
          <p:cNvPr id="2" name="Dan-Ga-Trong-San-Top-Ca-Thieu-Nhi">
            <a:hlinkClick r:id="" action="ppaction://media"/>
            <a:extLst>
              <a:ext uri="{FF2B5EF4-FFF2-40B4-BE49-F238E27FC236}">
                <a16:creationId xmlns:a16="http://schemas.microsoft.com/office/drawing/2014/main" id="{2F448C5B-72F3-3844-9F51-DA7896A107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075" y="92075"/>
            <a:ext cx="487363" cy="487363"/>
          </a:xfrm>
          <a:prstGeom prst="rect">
            <a:avLst/>
          </a:prstGeom>
        </p:spPr>
      </p:pic>
      <p:sp>
        <p:nvSpPr>
          <p:cNvPr id="3" name="Rounded Rectangle 7">
            <a:extLst>
              <a:ext uri="{FF2B5EF4-FFF2-40B4-BE49-F238E27FC236}">
                <a16:creationId xmlns:a16="http://schemas.microsoft.com/office/drawing/2014/main" id="{338BA796-8AB1-4D82-D088-A5C7E875FB5F}"/>
              </a:ext>
            </a:extLst>
          </p:cNvPr>
          <p:cNvSpPr/>
          <p:nvPr/>
        </p:nvSpPr>
        <p:spPr>
          <a:xfrm>
            <a:off x="92075" y="5018918"/>
            <a:ext cx="5357850" cy="1857364"/>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n-US" sz="2200" b="1" dirty="0" err="1">
                <a:solidFill>
                  <a:prstClr val="white"/>
                </a:solidFill>
                <a:latin typeface="Calibri"/>
              </a:rPr>
              <a:t>Những</a:t>
            </a:r>
            <a:r>
              <a:rPr lang="en-US" sz="2200" b="1" dirty="0">
                <a:solidFill>
                  <a:prstClr val="white"/>
                </a:solidFill>
                <a:latin typeface="Calibri"/>
              </a:rPr>
              <a:t> </a:t>
            </a:r>
            <a:r>
              <a:rPr lang="en-US" sz="2200" b="1" dirty="0" err="1">
                <a:solidFill>
                  <a:prstClr val="white"/>
                </a:solidFill>
                <a:latin typeface="Calibri"/>
              </a:rPr>
              <a:t>chu</a:t>
            </a:r>
            <a:r>
              <a:rPr lang="en-US" sz="2200" b="1" dirty="0">
                <a:solidFill>
                  <a:prstClr val="white"/>
                </a:solidFill>
                <a:latin typeface="Calibri"/>
              </a:rPr>
              <a:t>́ </a:t>
            </a:r>
            <a:r>
              <a:rPr lang="en-US" sz="2200" b="1" dirty="0" err="1">
                <a:solidFill>
                  <a:prstClr val="white"/>
                </a:solidFill>
                <a:latin typeface="Calibri"/>
              </a:rPr>
              <a:t>ga</a:t>
            </a:r>
            <a:r>
              <a:rPr lang="en-US" sz="2200" b="1" dirty="0">
                <a:solidFill>
                  <a:prstClr val="white"/>
                </a:solidFill>
                <a:latin typeface="Calibri"/>
              </a:rPr>
              <a:t>̀ </a:t>
            </a:r>
            <a:r>
              <a:rPr lang="en-US" sz="2200" b="1" dirty="0" err="1">
                <a:solidFill>
                  <a:prstClr val="white"/>
                </a:solidFill>
                <a:latin typeface="Calibri"/>
              </a:rPr>
              <a:t>mái</a:t>
            </a:r>
            <a:r>
              <a:rPr lang="en-US" sz="2200" b="1" dirty="0">
                <a:solidFill>
                  <a:prstClr val="white"/>
                </a:solidFill>
                <a:latin typeface="Calibri"/>
              </a:rPr>
              <a:t> </a:t>
            </a:r>
            <a:r>
              <a:rPr lang="en-US" sz="2200" b="1" dirty="0" err="1">
                <a:solidFill>
                  <a:prstClr val="white"/>
                </a:solidFill>
                <a:latin typeface="Calibri"/>
              </a:rPr>
              <a:t>của</a:t>
            </a:r>
            <a:r>
              <a:rPr lang="en-US" sz="2200" b="1" dirty="0">
                <a:solidFill>
                  <a:prstClr val="white"/>
                </a:solidFill>
                <a:latin typeface="Calibri"/>
              </a:rPr>
              <a:t> </a:t>
            </a:r>
            <a:r>
              <a:rPr lang="en-US" sz="2200" b="1" dirty="0" err="1">
                <a:solidFill>
                  <a:prstClr val="white"/>
                </a:solidFill>
                <a:latin typeface="Calibri"/>
              </a:rPr>
              <a:t>chúng</a:t>
            </a:r>
            <a:r>
              <a:rPr lang="en-US" sz="2200" b="1" dirty="0">
                <a:solidFill>
                  <a:prstClr val="white"/>
                </a:solidFill>
                <a:latin typeface="Calibri"/>
              </a:rPr>
              <a:t> ta </a:t>
            </a:r>
            <a:r>
              <a:rPr lang="en-US" sz="2200" b="1" dirty="0" err="1">
                <a:solidFill>
                  <a:prstClr val="white"/>
                </a:solidFill>
                <a:latin typeface="Calibri"/>
              </a:rPr>
              <a:t>đã</a:t>
            </a:r>
            <a:r>
              <a:rPr lang="en-US" sz="2200" b="1" dirty="0">
                <a:solidFill>
                  <a:prstClr val="white"/>
                </a:solidFill>
                <a:latin typeface="Calibri"/>
              </a:rPr>
              <a:t> </a:t>
            </a:r>
            <a:r>
              <a:rPr lang="en-US" sz="2200" b="1" dirty="0" err="1">
                <a:solidFill>
                  <a:prstClr val="white"/>
                </a:solidFill>
                <a:latin typeface="Calibri"/>
              </a:rPr>
              <a:t>đẻ</a:t>
            </a:r>
            <a:r>
              <a:rPr lang="en-US" sz="2200" b="1" dirty="0">
                <a:solidFill>
                  <a:prstClr val="white"/>
                </a:solidFill>
                <a:latin typeface="Calibri"/>
              </a:rPr>
              <a:t> </a:t>
            </a:r>
            <a:r>
              <a:rPr lang="en-US" sz="2200" b="1" dirty="0" err="1">
                <a:solidFill>
                  <a:prstClr val="white"/>
                </a:solidFill>
                <a:latin typeface="Calibri"/>
              </a:rPr>
              <a:t>rất</a:t>
            </a:r>
            <a:r>
              <a:rPr lang="en-US" sz="2200" b="1" dirty="0">
                <a:solidFill>
                  <a:prstClr val="white"/>
                </a:solidFill>
                <a:latin typeface="Calibri"/>
              </a:rPr>
              <a:t> </a:t>
            </a:r>
            <a:r>
              <a:rPr lang="en-US" sz="2200" b="1" dirty="0" err="1">
                <a:solidFill>
                  <a:prstClr val="white"/>
                </a:solidFill>
                <a:latin typeface="Calibri"/>
              </a:rPr>
              <a:t>nhiều</a:t>
            </a:r>
            <a:r>
              <a:rPr lang="en-US" sz="2200" b="1" dirty="0">
                <a:solidFill>
                  <a:prstClr val="white"/>
                </a:solidFill>
                <a:latin typeface="Calibri"/>
              </a:rPr>
              <a:t> </a:t>
            </a:r>
            <a:r>
              <a:rPr lang="en-US" sz="2200" b="1" dirty="0" err="1">
                <a:solidFill>
                  <a:prstClr val="white"/>
                </a:solidFill>
                <a:latin typeface="Calibri"/>
              </a:rPr>
              <a:t>trứng</a:t>
            </a:r>
            <a:r>
              <a:rPr lang="en-US" sz="2200" b="1" dirty="0">
                <a:solidFill>
                  <a:prstClr val="white"/>
                </a:solidFill>
                <a:latin typeface="Calibri"/>
              </a:rPr>
              <a:t>. </a:t>
            </a:r>
            <a:r>
              <a:rPr lang="en-US" sz="2200" b="1" dirty="0" err="1">
                <a:solidFill>
                  <a:prstClr val="white"/>
                </a:solidFill>
                <a:latin typeface="Calibri"/>
              </a:rPr>
              <a:t>Bạn</a:t>
            </a:r>
            <a:r>
              <a:rPr lang="en-US" sz="2200" b="1" dirty="0">
                <a:solidFill>
                  <a:prstClr val="white"/>
                </a:solidFill>
                <a:latin typeface="Calibri"/>
              </a:rPr>
              <a:t> </a:t>
            </a:r>
            <a:r>
              <a:rPr lang="en-US" sz="2200" b="1" dirty="0" err="1">
                <a:solidFill>
                  <a:prstClr val="white"/>
                </a:solidFill>
                <a:latin typeface="Calibri"/>
              </a:rPr>
              <a:t>hãy</a:t>
            </a:r>
            <a:r>
              <a:rPr lang="en-US" sz="2200" b="1" dirty="0">
                <a:solidFill>
                  <a:prstClr val="white"/>
                </a:solidFill>
                <a:latin typeface="Calibri"/>
              </a:rPr>
              <a:t> </a:t>
            </a:r>
            <a:r>
              <a:rPr lang="en-US" sz="2200" b="1" dirty="0" err="1">
                <a:solidFill>
                  <a:prstClr val="white"/>
                </a:solidFill>
                <a:latin typeface="Calibri"/>
              </a:rPr>
              <a:t>giúp</a:t>
            </a:r>
            <a:r>
              <a:rPr lang="en-US" sz="2200" b="1" dirty="0">
                <a:solidFill>
                  <a:prstClr val="white"/>
                </a:solidFill>
                <a:latin typeface="Calibri"/>
              </a:rPr>
              <a:t> </a:t>
            </a:r>
            <a:r>
              <a:rPr lang="en-US" sz="2200" b="1" dirty="0" err="1">
                <a:solidFill>
                  <a:prstClr val="white"/>
                </a:solidFill>
                <a:latin typeface="Calibri"/>
              </a:rPr>
              <a:t>mình</a:t>
            </a:r>
            <a:r>
              <a:rPr lang="en-US" sz="2200" b="1" dirty="0">
                <a:solidFill>
                  <a:prstClr val="white"/>
                </a:solidFill>
                <a:latin typeface="Calibri"/>
              </a:rPr>
              <a:t> </a:t>
            </a:r>
            <a:r>
              <a:rPr lang="en-US" sz="2200" b="1" dirty="0" err="1">
                <a:solidFill>
                  <a:prstClr val="white"/>
                </a:solidFill>
                <a:latin typeface="Calibri"/>
              </a:rPr>
              <a:t>thu</a:t>
            </a:r>
            <a:r>
              <a:rPr lang="en-US" sz="2200" b="1" dirty="0">
                <a:solidFill>
                  <a:prstClr val="white"/>
                </a:solidFill>
                <a:latin typeface="Calibri"/>
              </a:rPr>
              <a:t> </a:t>
            </a:r>
            <a:r>
              <a:rPr lang="en-US" sz="2200" b="1" dirty="0" err="1">
                <a:solidFill>
                  <a:prstClr val="white"/>
                </a:solidFill>
                <a:latin typeface="Calibri"/>
              </a:rPr>
              <a:t>hoạch</a:t>
            </a:r>
            <a:r>
              <a:rPr lang="en-US" sz="2200" b="1" dirty="0">
                <a:solidFill>
                  <a:prstClr val="white"/>
                </a:solidFill>
                <a:latin typeface="Calibri"/>
              </a:rPr>
              <a:t> </a:t>
            </a:r>
            <a:r>
              <a:rPr lang="en-US" sz="2200" b="1" dirty="0" err="1">
                <a:solidFill>
                  <a:prstClr val="white"/>
                </a:solidFill>
                <a:latin typeface="Calibri"/>
              </a:rPr>
              <a:t>số</a:t>
            </a:r>
            <a:r>
              <a:rPr lang="en-US" sz="2200" b="1" dirty="0">
                <a:solidFill>
                  <a:prstClr val="white"/>
                </a:solidFill>
                <a:latin typeface="Calibri"/>
              </a:rPr>
              <a:t> </a:t>
            </a:r>
            <a:r>
              <a:rPr lang="en-US" sz="2200" b="1" dirty="0" err="1">
                <a:solidFill>
                  <a:prstClr val="white"/>
                </a:solidFill>
                <a:latin typeface="Calibri"/>
              </a:rPr>
              <a:t>trứng</a:t>
            </a:r>
            <a:r>
              <a:rPr lang="en-US" sz="2200" b="1" dirty="0">
                <a:solidFill>
                  <a:prstClr val="white"/>
                </a:solidFill>
                <a:latin typeface="Calibri"/>
              </a:rPr>
              <a:t> </a:t>
            </a:r>
            <a:r>
              <a:rPr lang="en-US" sz="2200" b="1" dirty="0" err="1">
                <a:solidFill>
                  <a:prstClr val="white"/>
                </a:solidFill>
                <a:latin typeface="Calibri"/>
              </a:rPr>
              <a:t>đó</a:t>
            </a:r>
            <a:r>
              <a:rPr lang="en-US" sz="2200" b="1" dirty="0">
                <a:solidFill>
                  <a:prstClr val="white"/>
                </a:solidFill>
                <a:latin typeface="Calibri"/>
              </a:rPr>
              <a:t> </a:t>
            </a:r>
            <a:r>
              <a:rPr lang="en-US" sz="2200" b="1" dirty="0" err="1">
                <a:solidFill>
                  <a:prstClr val="white"/>
                </a:solidFill>
                <a:latin typeface="Calibri"/>
              </a:rPr>
              <a:t>bằng</a:t>
            </a:r>
            <a:r>
              <a:rPr lang="en-US" sz="2200" b="1" dirty="0">
                <a:solidFill>
                  <a:prstClr val="white"/>
                </a:solidFill>
                <a:latin typeface="Calibri"/>
              </a:rPr>
              <a:t> </a:t>
            </a:r>
            <a:r>
              <a:rPr lang="en-US" sz="2200" b="1" dirty="0" err="1">
                <a:solidFill>
                  <a:prstClr val="white"/>
                </a:solidFill>
                <a:latin typeface="Calibri"/>
              </a:rPr>
              <a:t>cách</a:t>
            </a:r>
            <a:r>
              <a:rPr lang="en-US" sz="2200" b="1" dirty="0">
                <a:solidFill>
                  <a:prstClr val="white"/>
                </a:solidFill>
                <a:latin typeface="Calibri"/>
              </a:rPr>
              <a:t> </a:t>
            </a:r>
            <a:r>
              <a:rPr lang="en-US" sz="2200" b="1" dirty="0" err="1">
                <a:solidFill>
                  <a:prstClr val="white"/>
                </a:solidFill>
                <a:latin typeface="Calibri"/>
              </a:rPr>
              <a:t>trả</a:t>
            </a:r>
            <a:r>
              <a:rPr lang="en-US" sz="2200" b="1" dirty="0">
                <a:solidFill>
                  <a:prstClr val="white"/>
                </a:solidFill>
                <a:latin typeface="Calibri"/>
              </a:rPr>
              <a:t> </a:t>
            </a:r>
            <a:r>
              <a:rPr lang="en-US" sz="2200" b="1" dirty="0" err="1">
                <a:solidFill>
                  <a:prstClr val="white"/>
                </a:solidFill>
                <a:latin typeface="Calibri"/>
              </a:rPr>
              <a:t>lời</a:t>
            </a:r>
            <a:r>
              <a:rPr lang="en-US" sz="2200" b="1" dirty="0">
                <a:solidFill>
                  <a:prstClr val="white"/>
                </a:solidFill>
                <a:latin typeface="Calibri"/>
              </a:rPr>
              <a:t> </a:t>
            </a:r>
            <a:r>
              <a:rPr lang="en-US" sz="2200" b="1" dirty="0" err="1">
                <a:solidFill>
                  <a:prstClr val="white"/>
                </a:solidFill>
                <a:latin typeface="Calibri"/>
              </a:rPr>
              <a:t>các</a:t>
            </a:r>
            <a:r>
              <a:rPr lang="en-US" sz="2200" b="1" dirty="0">
                <a:solidFill>
                  <a:prstClr val="white"/>
                </a:solidFill>
                <a:latin typeface="Calibri"/>
              </a:rPr>
              <a:t> </a:t>
            </a:r>
            <a:r>
              <a:rPr lang="en-US" sz="2200" b="1" dirty="0" err="1">
                <a:solidFill>
                  <a:prstClr val="white"/>
                </a:solidFill>
                <a:latin typeface="Calibri"/>
              </a:rPr>
              <a:t>câu</a:t>
            </a:r>
            <a:r>
              <a:rPr lang="en-US" sz="2200" b="1" dirty="0">
                <a:solidFill>
                  <a:prstClr val="white"/>
                </a:solidFill>
                <a:latin typeface="Calibri"/>
              </a:rPr>
              <a:t> </a:t>
            </a:r>
            <a:r>
              <a:rPr lang="en-US" sz="2200" b="1" dirty="0" err="1">
                <a:solidFill>
                  <a:prstClr val="white"/>
                </a:solidFill>
                <a:latin typeface="Calibri"/>
              </a:rPr>
              <a:t>hỏi</a:t>
            </a:r>
            <a:r>
              <a:rPr lang="en-US" sz="2200" b="1" dirty="0">
                <a:solidFill>
                  <a:prstClr val="white"/>
                </a:solidFill>
                <a:latin typeface="Calibri"/>
              </a:rPr>
              <a:t> </a:t>
            </a:r>
            <a:r>
              <a:rPr lang="en-US" sz="2200" b="1" dirty="0" err="1">
                <a:solidFill>
                  <a:prstClr val="white"/>
                </a:solidFill>
                <a:latin typeface="Calibri"/>
              </a:rPr>
              <a:t>nhé</a:t>
            </a:r>
            <a:r>
              <a:rPr lang="en-US" sz="2200" b="1" dirty="0">
                <a:solidFill>
                  <a:prstClr val="white"/>
                </a:solidFill>
                <a:latin typeface="Calibri"/>
              </a:rPr>
              <a:t>. </a:t>
            </a:r>
            <a:r>
              <a:rPr lang="en-US" sz="2200" b="1" dirty="0" err="1">
                <a:solidFill>
                  <a:prstClr val="white"/>
                </a:solidFill>
                <a:latin typeface="Calibri"/>
              </a:rPr>
              <a:t>Khi</a:t>
            </a:r>
            <a:r>
              <a:rPr lang="en-US" sz="2200" b="1" dirty="0">
                <a:solidFill>
                  <a:prstClr val="white"/>
                </a:solidFill>
                <a:latin typeface="Calibri"/>
              </a:rPr>
              <a:t> </a:t>
            </a:r>
            <a:r>
              <a:rPr lang="en-US" sz="2200" b="1" dirty="0" err="1">
                <a:solidFill>
                  <a:prstClr val="white"/>
                </a:solidFill>
                <a:latin typeface="Calibri"/>
              </a:rPr>
              <a:t>bạn</a:t>
            </a:r>
            <a:r>
              <a:rPr lang="en-US" sz="2200" b="1" dirty="0">
                <a:solidFill>
                  <a:prstClr val="white"/>
                </a:solidFill>
                <a:latin typeface="Calibri"/>
              </a:rPr>
              <a:t> </a:t>
            </a:r>
            <a:r>
              <a:rPr lang="en-US" sz="2200" b="1" dirty="0" err="1">
                <a:solidFill>
                  <a:prstClr val="white"/>
                </a:solidFill>
                <a:latin typeface="Calibri"/>
              </a:rPr>
              <a:t>trả</a:t>
            </a:r>
            <a:r>
              <a:rPr lang="en-US" sz="2200" b="1" dirty="0">
                <a:solidFill>
                  <a:prstClr val="white"/>
                </a:solidFill>
                <a:latin typeface="Calibri"/>
              </a:rPr>
              <a:t> </a:t>
            </a:r>
            <a:r>
              <a:rPr lang="en-US" sz="2200" b="1" dirty="0" err="1">
                <a:solidFill>
                  <a:prstClr val="white"/>
                </a:solidFill>
                <a:latin typeface="Calibri"/>
              </a:rPr>
              <a:t>lời</a:t>
            </a:r>
            <a:r>
              <a:rPr lang="en-US" sz="2200" b="1" dirty="0">
                <a:solidFill>
                  <a:prstClr val="white"/>
                </a:solidFill>
                <a:latin typeface="Calibri"/>
              </a:rPr>
              <a:t> </a:t>
            </a:r>
            <a:r>
              <a:rPr lang="en-US" sz="2200" b="1" dirty="0" err="1">
                <a:solidFill>
                  <a:prstClr val="white"/>
                </a:solidFill>
                <a:latin typeface="Calibri"/>
              </a:rPr>
              <a:t>đúng</a:t>
            </a:r>
            <a:r>
              <a:rPr lang="en-US" sz="2200" b="1" dirty="0">
                <a:solidFill>
                  <a:prstClr val="white"/>
                </a:solidFill>
                <a:latin typeface="Calibri"/>
              </a:rPr>
              <a:t> </a:t>
            </a:r>
            <a:r>
              <a:rPr lang="en-US" sz="2200" b="1" dirty="0" err="1">
                <a:solidFill>
                  <a:prstClr val="white"/>
                </a:solidFill>
                <a:latin typeface="Calibri"/>
              </a:rPr>
              <a:t>là</a:t>
            </a:r>
            <a:r>
              <a:rPr lang="en-US" sz="2200" b="1" dirty="0">
                <a:solidFill>
                  <a:prstClr val="white"/>
                </a:solidFill>
                <a:latin typeface="Calibri"/>
              </a:rPr>
              <a:t> </a:t>
            </a:r>
            <a:r>
              <a:rPr lang="en-US" sz="2200" b="1" dirty="0" err="1">
                <a:solidFill>
                  <a:prstClr val="white"/>
                </a:solidFill>
                <a:latin typeface="Calibri"/>
              </a:rPr>
              <a:t>trứng</a:t>
            </a:r>
            <a:r>
              <a:rPr lang="en-US" sz="2200" b="1" dirty="0">
                <a:solidFill>
                  <a:prstClr val="white"/>
                </a:solidFill>
                <a:latin typeface="Calibri"/>
              </a:rPr>
              <a:t> </a:t>
            </a:r>
            <a:r>
              <a:rPr lang="en-US" sz="2200" b="1" dirty="0" err="1">
                <a:solidFill>
                  <a:prstClr val="white"/>
                </a:solidFill>
                <a:latin typeface="Calibri"/>
              </a:rPr>
              <a:t>đã</a:t>
            </a:r>
            <a:r>
              <a:rPr lang="en-US" sz="2200" b="1" dirty="0">
                <a:solidFill>
                  <a:prstClr val="white"/>
                </a:solidFill>
                <a:latin typeface="Calibri"/>
              </a:rPr>
              <a:t> </a:t>
            </a:r>
            <a:r>
              <a:rPr lang="en-US" sz="2200" b="1" dirty="0" err="1">
                <a:solidFill>
                  <a:prstClr val="white"/>
                </a:solidFill>
                <a:latin typeface="Calibri"/>
              </a:rPr>
              <a:t>vào</a:t>
            </a:r>
            <a:r>
              <a:rPr lang="en-US" sz="2200" b="1" dirty="0">
                <a:solidFill>
                  <a:prstClr val="white"/>
                </a:solidFill>
                <a:latin typeface="Calibri"/>
              </a:rPr>
              <a:t> </a:t>
            </a:r>
            <a:r>
              <a:rPr lang="en-US" sz="2200" b="1" dirty="0" err="1">
                <a:solidFill>
                  <a:prstClr val="white"/>
                </a:solidFill>
                <a:latin typeface="Calibri"/>
              </a:rPr>
              <a:t>giỏ</a:t>
            </a:r>
            <a:r>
              <a:rPr lang="en-US" sz="2200" b="1" dirty="0">
                <a:solidFill>
                  <a:prstClr val="white"/>
                </a:solidFill>
                <a:latin typeface="Calibri"/>
              </a:rPr>
              <a:t> </a:t>
            </a:r>
            <a:r>
              <a:rPr lang="en-US" sz="2200" b="1" dirty="0" err="1">
                <a:solidFill>
                  <a:prstClr val="white"/>
                </a:solidFill>
                <a:latin typeface="Calibri"/>
              </a:rPr>
              <a:t>của</a:t>
            </a:r>
            <a:r>
              <a:rPr lang="en-US" sz="2200" b="1" dirty="0">
                <a:solidFill>
                  <a:prstClr val="white"/>
                </a:solidFill>
                <a:latin typeface="Calibri"/>
              </a:rPr>
              <a:t> </a:t>
            </a:r>
            <a:r>
              <a:rPr lang="en-US" sz="2200" b="1" dirty="0" err="1">
                <a:solidFill>
                  <a:prstClr val="white"/>
                </a:solidFill>
                <a:latin typeface="Calibri"/>
              </a:rPr>
              <a:t>mình</a:t>
            </a:r>
            <a:r>
              <a:rPr lang="en-US" sz="2200" b="1" dirty="0">
                <a:solidFill>
                  <a:prstClr val="white"/>
                </a:solidFill>
                <a:latin typeface="Calibri"/>
              </a:rPr>
              <a:t> </a:t>
            </a:r>
            <a:r>
              <a:rPr lang="en-US" sz="2200" b="1" dirty="0" err="1">
                <a:solidFill>
                  <a:prstClr val="white"/>
                </a:solidFill>
                <a:latin typeface="Calibri"/>
              </a:rPr>
              <a:t>rồi</a:t>
            </a:r>
            <a:r>
              <a:rPr lang="en-US" sz="2200" b="1" dirty="0">
                <a:solidFill>
                  <a:prstClr val="white"/>
                </a:solidFill>
                <a:latin typeface="Calibri"/>
              </a:rPr>
              <a:t> </a:t>
            </a:r>
            <a:r>
              <a:rPr lang="en-US" sz="2200" b="1" dirty="0" err="1">
                <a:solidFill>
                  <a:prstClr val="white"/>
                </a:solidFill>
                <a:latin typeface="Calibri"/>
              </a:rPr>
              <a:t>đấy</a:t>
            </a:r>
            <a:r>
              <a:rPr lang="en-US" sz="2200" b="1" dirty="0">
                <a:solidFill>
                  <a:prstClr val="white"/>
                </a:solidFill>
                <a:latin typeface="Calibri"/>
              </a:rPr>
              <a:t>. </a:t>
            </a:r>
            <a:r>
              <a:rPr lang="en-US" sz="2200" b="1" dirty="0" err="1">
                <a:solidFill>
                  <a:prstClr val="white"/>
                </a:solidFill>
                <a:latin typeface="Calibri"/>
              </a:rPr>
              <a:t>Nào</a:t>
            </a:r>
            <a:r>
              <a:rPr lang="en-US" sz="2200" b="1" dirty="0">
                <a:solidFill>
                  <a:prstClr val="white"/>
                </a:solidFill>
                <a:latin typeface="Calibri"/>
              </a:rPr>
              <a:t> </a:t>
            </a:r>
            <a:r>
              <a:rPr lang="en-US" sz="2200" b="1" dirty="0" err="1">
                <a:solidFill>
                  <a:prstClr val="white"/>
                </a:solidFill>
                <a:latin typeface="Calibri"/>
              </a:rPr>
              <a:t>bắt</a:t>
            </a:r>
            <a:r>
              <a:rPr lang="en-US" sz="2200" b="1" dirty="0">
                <a:solidFill>
                  <a:prstClr val="white"/>
                </a:solidFill>
                <a:latin typeface="Calibri"/>
              </a:rPr>
              <a:t> </a:t>
            </a:r>
            <a:r>
              <a:rPr lang="en-US" sz="2200" b="1" dirty="0" err="1">
                <a:solidFill>
                  <a:prstClr val="white"/>
                </a:solidFill>
                <a:latin typeface="Calibri"/>
              </a:rPr>
              <a:t>đầu</a:t>
            </a:r>
            <a:r>
              <a:rPr lang="en-US" sz="2200" b="1" dirty="0">
                <a:solidFill>
                  <a:prstClr val="white"/>
                </a:solidFill>
                <a:latin typeface="Calibri"/>
              </a:rPr>
              <a:t> </a:t>
            </a:r>
            <a:r>
              <a:rPr lang="en-US" sz="2200" b="1" dirty="0" err="1">
                <a:solidFill>
                  <a:prstClr val="white"/>
                </a:solidFill>
                <a:latin typeface="Calibri"/>
              </a:rPr>
              <a:t>thôi</a:t>
            </a:r>
            <a:r>
              <a:rPr lang="en-US" sz="2200" b="1" dirty="0">
                <a:solidFill>
                  <a:prstClr val="white"/>
                </a:solidFill>
                <a:latin typeface="Calibri"/>
              </a:rPr>
              <a:t>!</a:t>
            </a:r>
            <a:endParaRPr lang="vi-VN" sz="2200" b="1" dirty="0">
              <a:solidFill>
                <a:prstClr val="white"/>
              </a:solidFill>
              <a:latin typeface="Arial" panose="020B0604020202020204" pitchFamily="34" charset="0"/>
            </a:endParaRPr>
          </a:p>
        </p:txBody>
      </p:sp>
      <p:grpSp>
        <p:nvGrpSpPr>
          <p:cNvPr id="4" name="Group 3">
            <a:extLst>
              <a:ext uri="{FF2B5EF4-FFF2-40B4-BE49-F238E27FC236}">
                <a16:creationId xmlns:a16="http://schemas.microsoft.com/office/drawing/2014/main" id="{01AEBCF1-01BB-2289-A193-F218DD6F15B0}"/>
              </a:ext>
            </a:extLst>
          </p:cNvPr>
          <p:cNvGrpSpPr/>
          <p:nvPr/>
        </p:nvGrpSpPr>
        <p:grpSpPr>
          <a:xfrm>
            <a:off x="8988060" y="0"/>
            <a:ext cx="2571768" cy="1489035"/>
            <a:chOff x="3387886" y="1857364"/>
            <a:chExt cx="2571768" cy="1489035"/>
          </a:xfrm>
        </p:grpSpPr>
        <p:pic>
          <p:nvPicPr>
            <p:cNvPr id="5" name="Picture 4" descr="15057373-dấu-hiệu-bằng-gỗ-treo-trên-dây-chuyền-vector-minh-họa.jpg">
              <a:extLst>
                <a:ext uri="{FF2B5EF4-FFF2-40B4-BE49-F238E27FC236}">
                  <a16:creationId xmlns:a16="http://schemas.microsoft.com/office/drawing/2014/main" id="{C3A66CE7-F906-6B36-C79D-F4D88AD27D06}"/>
                </a:ext>
              </a:extLst>
            </p:cNvPr>
            <p:cNvPicPr>
              <a:picLocks noChangeAspect="1"/>
            </p:cNvPicPr>
            <p:nvPr/>
          </p:nvPicPr>
          <p:blipFill>
            <a:blip r:embed="rId15">
              <a:clrChange>
                <a:clrFrom>
                  <a:srgbClr val="FFFFFF"/>
                </a:clrFrom>
                <a:clrTo>
                  <a:srgbClr val="FFFFFF">
                    <a:alpha val="0"/>
                  </a:srgbClr>
                </a:clrTo>
              </a:clrChange>
            </a:blip>
            <a:srcRect l="13750" t="17000" r="6250" b="14000"/>
            <a:stretch>
              <a:fillRect/>
            </a:stretch>
          </p:blipFill>
          <p:spPr>
            <a:xfrm>
              <a:off x="3387886" y="1857364"/>
              <a:ext cx="2571768" cy="1489035"/>
            </a:xfrm>
            <a:prstGeom prst="rect">
              <a:avLst/>
            </a:prstGeom>
          </p:spPr>
        </p:pic>
        <p:sp>
          <p:nvSpPr>
            <p:cNvPr id="6" name="TextBox 5">
              <a:hlinkClick r:id="rId16" action="ppaction://hlinksldjump"/>
              <a:extLst>
                <a:ext uri="{FF2B5EF4-FFF2-40B4-BE49-F238E27FC236}">
                  <a16:creationId xmlns:a16="http://schemas.microsoft.com/office/drawing/2014/main" id="{327B5C27-018A-3F7A-86C2-C104C4CB9D05}"/>
                </a:ext>
              </a:extLst>
            </p:cNvPr>
            <p:cNvSpPr txBox="1"/>
            <p:nvPr/>
          </p:nvSpPr>
          <p:spPr>
            <a:xfrm>
              <a:off x="3945322" y="2541412"/>
              <a:ext cx="1269620" cy="492443"/>
            </a:xfrm>
            <a:prstGeom prst="rect">
              <a:avLst/>
            </a:prstGeom>
            <a:noFill/>
          </p:spPr>
          <p:txBody>
            <a:bodyPr wrap="square" rtlCol="0">
              <a:spAutoFit/>
            </a:bodyPr>
            <a:lstStyle/>
            <a:p>
              <a:pPr algn="ctr"/>
              <a:r>
                <a:rPr lang="en-US" sz="2600" b="1" dirty="0" err="1">
                  <a:solidFill>
                    <a:srgbClr val="FFFF00"/>
                  </a:solidFill>
                  <a:effectLst>
                    <a:outerShdw blurRad="38100" dist="38100" dir="2700000" algn="tl">
                      <a:srgbClr val="000000">
                        <a:alpha val="43137"/>
                      </a:srgbClr>
                    </a:outerShdw>
                  </a:effectLst>
                  <a:latin typeface="Calibri"/>
                </a:rPr>
                <a:t>Bắt</a:t>
              </a:r>
              <a:r>
                <a:rPr lang="en-US" sz="2600" b="1" dirty="0">
                  <a:solidFill>
                    <a:srgbClr val="FFFF00"/>
                  </a:solidFill>
                  <a:effectLst>
                    <a:outerShdw blurRad="38100" dist="38100" dir="2700000" algn="tl">
                      <a:srgbClr val="000000">
                        <a:alpha val="43137"/>
                      </a:srgbClr>
                    </a:outerShdw>
                  </a:effectLst>
                  <a:latin typeface="Calibri"/>
                </a:rPr>
                <a:t> </a:t>
              </a:r>
              <a:r>
                <a:rPr lang="en-US" sz="2600" b="1" dirty="0" err="1">
                  <a:solidFill>
                    <a:srgbClr val="FFFF00"/>
                  </a:solidFill>
                  <a:effectLst>
                    <a:outerShdw blurRad="38100" dist="38100" dir="2700000" algn="tl">
                      <a:srgbClr val="000000">
                        <a:alpha val="43137"/>
                      </a:srgbClr>
                    </a:outerShdw>
                  </a:effectLst>
                  <a:latin typeface="Calibri"/>
                </a:rPr>
                <a:t>đầu</a:t>
              </a:r>
              <a:endParaRPr lang="vi-VN" sz="2600" b="1" dirty="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555" fill="hold"/>
                                        <p:tgtEl>
                                          <p:spTgt spid="2"/>
                                        </p:tgtEl>
                                      </p:cBhvr>
                                    </p:cmd>
                                  </p:childTnLst>
                                </p:cTn>
                              </p:par>
                              <p:par>
                                <p:cTn id="7" presetID="8" presetClass="entr" presetSubtype="16"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diamond(in)">
                                      <p:cBhvr>
                                        <p:cTn id="9" dur="2000"/>
                                        <p:tgtEl>
                                          <p:spTgt spid="3">
                                            <p:txEl>
                                              <p:pRg st="0" end="0"/>
                                            </p:txEl>
                                          </p:spTgt>
                                        </p:tgtEl>
                                      </p:cBhvr>
                                    </p:animEffect>
                                  </p:childTnLst>
                                </p:cTn>
                              </p:par>
                              <p:par>
                                <p:cTn id="10" presetID="55" presetClass="entr" presetSubtype="0" fill="hold" nodeType="withEffect">
                                  <p:stCondLst>
                                    <p:cond delay="100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0244"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938</Words>
  <PresentationFormat>Widescreen</PresentationFormat>
  <Paragraphs>65</Paragraphs>
  <Slides>13</Slides>
  <Notes>1</Notes>
  <HiddenSlides>0</HiddenSlides>
  <MMClips>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vt:i4>
      </vt:variant>
    </vt:vector>
  </HeadingPairs>
  <TitlesOfParts>
    <vt:vector size="24" baseType="lpstr">
      <vt:lpstr>Arial</vt:lpstr>
      <vt:lpstr>Calibri</vt:lpstr>
      <vt:lpstr>Calibri Light</vt:lpstr>
      <vt:lpstr>Grandview Display</vt:lpstr>
      <vt:lpstr>Open Sans</vt:lpstr>
      <vt:lpstr>Tahoma</vt:lpstr>
      <vt:lpstr>Times New Roman</vt:lpstr>
      <vt:lpstr>DashVTI</vt:lpstr>
      <vt:lpstr>Office Theme</vt:lpstr>
      <vt:lpstr>1_Office Theme</vt:lpstr>
      <vt:lpstr>5_Office Theme</vt:lpstr>
      <vt:lpstr>PowerPoint Presentation</vt:lpstr>
      <vt:lpstr> TIẾT 12 BÀI 6: SẮP XẾP VÀ LỌC DỮ LIỆU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2023-06-16T09:27:56Z</dcterms:modified>
</cp:coreProperties>
</file>